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1" r:id="rId3"/>
    <p:sldId id="312" r:id="rId4"/>
    <p:sldId id="313" r:id="rId5"/>
    <p:sldId id="270" r:id="rId6"/>
    <p:sldId id="262" r:id="rId7"/>
    <p:sldId id="292" r:id="rId8"/>
    <p:sldId id="293" r:id="rId9"/>
    <p:sldId id="295" r:id="rId10"/>
    <p:sldId id="294" r:id="rId11"/>
    <p:sldId id="297" r:id="rId12"/>
    <p:sldId id="298" r:id="rId13"/>
    <p:sldId id="299" r:id="rId14"/>
    <p:sldId id="300" r:id="rId15"/>
    <p:sldId id="301" r:id="rId16"/>
    <p:sldId id="310" r:id="rId17"/>
    <p:sldId id="302" r:id="rId18"/>
    <p:sldId id="303" r:id="rId19"/>
    <p:sldId id="314" r:id="rId20"/>
    <p:sldId id="304" r:id="rId21"/>
    <p:sldId id="307" r:id="rId22"/>
    <p:sldId id="309" r:id="rId23"/>
    <p:sldId id="319" r:id="rId24"/>
    <p:sldId id="308" r:id="rId25"/>
    <p:sldId id="305" r:id="rId26"/>
    <p:sldId id="257" r:id="rId27"/>
    <p:sldId id="315" r:id="rId28"/>
    <p:sldId id="317" r:id="rId29"/>
    <p:sldId id="306" r:id="rId30"/>
    <p:sldId id="316" r:id="rId31"/>
    <p:sldId id="318" r:id="rId32"/>
    <p:sldId id="258" r:id="rId33"/>
    <p:sldId id="265" r:id="rId34"/>
    <p:sldId id="266" r:id="rId35"/>
    <p:sldId id="267" r:id="rId36"/>
    <p:sldId id="268" r:id="rId37"/>
    <p:sldId id="269" r:id="rId38"/>
    <p:sldId id="276" r:id="rId39"/>
    <p:sldId id="271" r:id="rId40"/>
    <p:sldId id="272" r:id="rId41"/>
    <p:sldId id="274" r:id="rId42"/>
    <p:sldId id="273" r:id="rId43"/>
    <p:sldId id="275" r:id="rId44"/>
    <p:sldId id="277" r:id="rId45"/>
    <p:sldId id="278" r:id="rId46"/>
    <p:sldId id="280" r:id="rId47"/>
    <p:sldId id="279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59" r:id="rId59"/>
    <p:sldId id="260" r:id="rId60"/>
    <p:sldId id="291" r:id="rId61"/>
    <p:sldId id="264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C458D-DA83-904E-81E4-4C597EF5D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95D52-5C56-414B-84F7-EB292C0A8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64083A-2784-0045-AFE3-F7868FDA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86FCB8-D580-B04A-84BC-E6284971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F83FA1-945E-2A4A-9ED2-6E6C2042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74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DEAB3-7303-7248-8DF1-DD2C8490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41D5A4-FC2B-514C-9E79-1F80E6DED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D0A9C7-3410-0E46-9155-3FCF0A94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58389B-1CD5-2842-BD1C-865C1029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E4D82D-DD38-F24F-8AC2-ED9669C8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644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2E0E58-6633-5C42-894F-0435D4852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178539-4FD9-DA4E-ABF3-2DD8E2102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27CE7B-2A6C-B64E-8B7D-8B9E9565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B34A0C-D44D-934C-80C3-A8992239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9FCC86-34D4-E547-B142-224DEB6B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481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62833-5B66-C549-8391-F94397AF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7D1D4-89AC-AA41-A715-26C02F423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39DD01-E7D2-5C45-A531-450DD417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83A16A-846D-BC49-8DDC-64D14B8B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8355DB-5D65-D242-A510-A04061BE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11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1F097-5F78-6342-80EE-7D96B2E1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FB7FF5-E061-3A44-8B4E-5106E3CC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38CE2E-1F5B-EC42-A422-F787184C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83979B-A221-CC43-8EED-8B3C683E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39920B-1EA2-DA40-A1FE-22F96232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776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05EBA-79AB-D84D-9268-6C40C720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5B359-F524-0B47-882D-102C55B09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AA4641-48EB-4D47-8077-17F86E6E4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F4A6F6-53EA-4248-9750-93978DF7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CFE2EB-4644-B044-87AA-1F41B47D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6DBB40-2796-5E4A-A63D-B67EB564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503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71AB4-EB00-8B43-ADDA-F4F73CBE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BABADB-B82D-BF45-9362-56C5978B1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7D356B-34F7-7B45-93C6-49ACC809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5B9F5EF-4F59-A54A-B726-69DF15F00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49EAE5F-13A6-7249-8E2E-C3F445006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FA8EA7-FFEF-A341-AF4A-66ECD519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A74E40E-4F9C-9A43-8D79-BD4A37E8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226CD77-F083-244C-A26D-DB5D2459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546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91580-A645-EC4C-9AEE-C5424929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40E172-46F3-2A41-821D-D9E8CA79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6865FE-FB03-5A42-82A9-907E7F20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92A76A-08CB-2243-BCA5-0A902066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06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B9E0BD5-AFC8-AB43-8F3B-22FCB938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A9E521-AEC5-F14D-9EDC-75F92B43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6992A5-03B2-7C4F-BB98-CC6DD465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394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68F45-40AE-774D-8529-5684EE89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C44DB3-07D8-DD42-AE6A-BAFCF03A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3776EA-0E4E-D142-A244-AA74D4238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D28912-018F-E549-8F38-2108B929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B7290F-5F79-2E40-B921-DA7F62FD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59E522-8FB8-DF4A-9ADD-3D40418B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589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BDB44-9E5A-EC47-A5E0-BD521334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C2C9A7-CF24-5049-B76B-55DB12B34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1EA0DC-3849-9F4E-A5DF-17182471B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EC8BD5-145D-3740-B618-C4D9F537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7C790A-7947-7B48-A406-9C10A2B9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0DAFB9-6EDE-BB40-A078-3C0470F6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49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E42C7E5-E26C-E143-8B39-8FB0AAAD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9A79B0-C607-0B4D-988C-2D7510E2C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BE43CF-BC3F-5E4C-8DB7-802D0976F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5FCB7-2123-DE4D-9AA9-EEC5A4FA452A}" type="datetimeFigureOut">
              <a:rPr kumimoji="1" lang="zh-TW" altLang="en-US" smtClean="0"/>
              <a:t>2020/6/21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7AF425-CAB2-2145-A286-9C75CF81B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A01111-E3C6-5F4F-B1E8-931C92F76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31DA1-4AB2-824F-84C8-780A9B7464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141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65.png"/><Relationship Id="rId4" Type="http://schemas.openxmlformats.org/officeDocument/2006/relationships/image" Target="../media/image45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360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tif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A5D9C-A1C7-4540-BB92-ECEABF8CE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706" y="1888842"/>
            <a:ext cx="10264588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Multi-Omics Factor Analysis</a:t>
            </a:r>
            <a:br>
              <a:rPr kumimoji="1" lang="en-US" altLang="zh-TW" b="1" dirty="0">
                <a:solidFill>
                  <a:srgbClr val="0070C0"/>
                </a:solidFill>
              </a:rPr>
            </a:br>
            <a:r>
              <a:rPr kumimoji="1" lang="en-US" altLang="zh-TW" b="1" dirty="0">
                <a:solidFill>
                  <a:srgbClr val="0070C0"/>
                </a:solidFill>
              </a:rPr>
              <a:t>a framework for unsupervised integration of multi-omics data sets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929B85-5385-DC45-9742-1E07CFD06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0185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Speaker: Jeff Ho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54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𝑜𝑠𝑡𝑒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𝑟𝑖𝑜𝑟</m:t>
                    </m:r>
                  </m:oMath>
                </a14:m>
                <a:r>
                  <a:rPr lang="en" altLang="zh-TW" sz="2400" dirty="0"/>
                  <a:t> – model Inference for Gaussian data: Variational Bayes</a:t>
                </a:r>
                <a:endParaRPr lang="en" altLang="zh-TW" dirty="0"/>
              </a:p>
              <a:p>
                <a:pPr lvl="1"/>
                <a:r>
                  <a:rPr lang="en" altLang="zh-TW" sz="2000" dirty="0"/>
                  <a:t>Intention: The posterior distribution has a highly complex form whose information is not analytically tractable.</a:t>
                </a:r>
              </a:p>
              <a:p>
                <a:pPr lvl="1"/>
                <a:r>
                  <a:rPr lang="en" altLang="zh-TW" sz="2000" dirty="0"/>
                  <a:t>A deterministic approximation for the true posterior.</a:t>
                </a:r>
              </a:p>
              <a:p>
                <a:pPr lvl="1"/>
                <a:endParaRPr lang="en" altLang="zh-TW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" altLang="zh-TW" sz="2000" dirty="0"/>
                  <a:t> The set of all observed data. 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" altLang="zh-TW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" altLang="zh-TW" sz="2000" dirty="0"/>
                  <a:t> The set of all latent variables and parameters.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20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" altLang="zh-TW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func>
                  </m:oMath>
                </a14:m>
                <a:r>
                  <a:rPr lang="en" altLang="zh-TW" sz="2000" dirty="0"/>
                  <a:t>: Model Evidence</a:t>
                </a:r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ELBO (Evidence Lower Bound,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):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e>
                    </m:fun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nary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𝑙𝑛𝑝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16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TW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  <m:r>
                                          <a:rPr lang="en-US" altLang="zh-TW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altLang="zh-TW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>
                                  <m:fPr>
                                    <m:ctrlPr>
                                      <a:rPr lang="en-US" altLang="zh-TW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altLang="zh-TW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TW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  <m:r>
                                          <a:rPr lang="en-US" altLang="zh-TW" sz="1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TW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nary>
                  </m:oMath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TW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16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TW" sz="16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TW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16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zh-TW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1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1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" altLang="zh-TW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1600" dirty="0"/>
                  <a:t> is a variable probability density function.</a:t>
                </a:r>
              </a:p>
              <a:p>
                <a:pPr lvl="1"/>
                <a:r>
                  <a:rPr lang="en" altLang="zh-TW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 attains its maximum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</m:oMath>
                </a14:m>
                <a:r>
                  <a:rPr lang="en" altLang="zh-TW" sz="2000" dirty="0"/>
                  <a:t>. (However,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 is not tractable.)</a:t>
                </a:r>
              </a:p>
              <a:p>
                <a:pPr lvl="1"/>
                <a:endParaRPr lang="en" altLang="zh-TW" sz="2000" dirty="0"/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  <a:blipFill>
                <a:blip r:embed="rId2"/>
                <a:stretch>
                  <a:fillRect l="-714" t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421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627224" cy="60842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𝑜𝑠𝑡𝑒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𝑟𝑖𝑜𝑟</m:t>
                    </m:r>
                  </m:oMath>
                </a14:m>
                <a:r>
                  <a:rPr lang="en" altLang="zh-TW" sz="2400" dirty="0"/>
                  <a:t> – model Inference for Gaussian data: Variational Bayes</a:t>
                </a:r>
                <a:endParaRPr lang="en" altLang="zh-TW" dirty="0"/>
              </a:p>
              <a:p>
                <a:pPr lvl="1"/>
                <a:r>
                  <a:rPr lang="en-US" altLang="zh-TW" sz="2000" dirty="0"/>
                  <a:t>Goal: In the set of the </a:t>
                </a:r>
                <a:r>
                  <a:rPr lang="en" altLang="zh-TW" sz="2000" dirty="0"/>
                  <a:t>tractable distribution for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 (or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TW" sz="2000" dirty="0"/>
                  <a:t>), maximize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 (or minimize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" altLang="zh-TW" sz="2000" dirty="0"/>
                  <a:t>) as possible so that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 (or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TW" sz="2000" dirty="0"/>
                  <a:t>) can provide a good approximation to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.</a:t>
                </a:r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Find the general form for the </a:t>
                </a:r>
                <a:r>
                  <a:rPr lang="en-US" altLang="zh-TW" sz="2000" dirty="0"/>
                  <a:t>set of the </a:t>
                </a:r>
                <a:r>
                  <a:rPr lang="en" altLang="zh-TW" sz="2000" dirty="0"/>
                  <a:t>tractable distribution </a:t>
                </a:r>
              </a:p>
              <a:p>
                <a:pPr marL="457200" lvl="1" indent="0">
                  <a:buNone/>
                </a:pPr>
                <a:r>
                  <a:rPr lang="en" altLang="zh-TW" sz="2000" dirty="0"/>
                  <a:t>     for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" altLang="zh-TW" sz="2000" dirty="0"/>
                  <a:t> (or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TW" sz="2000" dirty="0"/>
                  <a:t>).</a:t>
                </a:r>
              </a:p>
              <a:p>
                <a:pPr marL="457200" lvl="1" indent="0">
                  <a:buNone/>
                </a:pPr>
                <a:endParaRPr lang="en" altLang="zh-TW" sz="2000" dirty="0"/>
              </a:p>
              <a:p>
                <a:pPr lvl="1"/>
                <a:r>
                  <a:rPr lang="en" altLang="zh-TW" sz="2000" dirty="0"/>
                  <a:t>Mean-field theory assumption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b="0" i="0" smtClean="0"/>
                      <m:t>P</m:t>
                    </m:r>
                    <m:r>
                      <m:rPr>
                        <m:nor/>
                      </m:rPr>
                      <a:rPr lang="en" altLang="zh-TW"/>
                      <m:t>artition</m:t>
                    </m:r>
                    <m:r>
                      <m:rPr>
                        <m:nor/>
                      </m:rPr>
                      <a:rPr lang="en" altLang="zh-TW"/>
                      <m:t> </m:t>
                    </m:r>
                    <m:r>
                      <m:rPr>
                        <m:nor/>
                      </m:rPr>
                      <a:rPr lang="en" altLang="zh-TW"/>
                      <m:t>the</m:t>
                    </m:r>
                    <m:r>
                      <m:rPr>
                        <m:nor/>
                      </m:rPr>
                      <a:rPr lang="en" altLang="zh-TW"/>
                      <m:t> </m:t>
                    </m:r>
                    <m:r>
                      <m:rPr>
                        <m:nor/>
                      </m:rPr>
                      <a:rPr lang="en" altLang="zh-TW"/>
                      <m:t>elements</m:t>
                    </m:r>
                    <m:r>
                      <m:rPr>
                        <m:nor/>
                      </m:rPr>
                      <a:rPr lang="en" altLang="zh-TW"/>
                      <m:t> </m:t>
                    </m:r>
                    <m:r>
                      <m:rPr>
                        <m:nor/>
                      </m:rPr>
                      <a:rPr lang="en" altLang="zh-TW"/>
                      <m:t>of</m:t>
                    </m:r>
                    <m:r>
                      <m:rPr>
                        <m:nor/>
                      </m:rPr>
                      <a:rPr lang="en-US" altLang="zh-TW" b="0" i="0" smtClean="0"/>
                      <m:t> </m:t>
                    </m:r>
                    <m:r>
                      <a:rPr lang="en-US" altLang="zh-TW" b="1" i="1">
                        <a:latin typeface="Cambria Math" panose="02040503050406030204" pitchFamily="18" charset="0"/>
                      </a:rPr>
                      <m:t>𝑿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" altLang="zh-TW"/>
                      <m:t>into</m:t>
                    </m:r>
                    <m:r>
                      <m:rPr>
                        <m:nor/>
                      </m:rPr>
                      <a:rPr lang="en-US" altLang="zh-TW" b="0" i="0" smtClean="0"/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" altLang="zh-TW"/>
                      <m:t>disjoint</m:t>
                    </m:r>
                    <m:r>
                      <m:rPr>
                        <m:nor/>
                      </m:rPr>
                      <a:rPr lang="en" altLang="zh-TW"/>
                      <m:t> </m:t>
                    </m:r>
                    <m:r>
                      <m:rPr>
                        <m:nor/>
                      </m:rPr>
                      <a:rPr lang="en" altLang="zh-TW"/>
                      <m:t>groups</m:t>
                    </m:r>
                    <m:r>
                      <m:rPr>
                        <m:nor/>
                      </m:rPr>
                      <a:rPr lang="en-US" altLang="zh-TW" b="0" i="0" smtClean="0"/>
                      <m:t>,</m:t>
                    </m:r>
                  </m:oMath>
                </a14:m>
                <a:r>
                  <a:rPr lang="en-US" altLang="zh-TW" dirty="0"/>
                  <a:t> then</a:t>
                </a:r>
              </a:p>
              <a:p>
                <a:pPr marL="914400" lvl="2" indent="0">
                  <a:buNone/>
                </a:pPr>
                <a:r>
                  <a:rPr lang="en-US" altLang="zh-TW" sz="160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TW" sz="16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" altLang="zh-TW" sz="1600" dirty="0"/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Maximize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 with respect to each of the latent variables and parameters in turn.</a:t>
                </a:r>
                <a:endParaRPr lang="en" altLang="zh-TW" dirty="0"/>
              </a:p>
              <a:p>
                <a:pPr lvl="2"/>
                <a:r>
                  <a:rPr lang="en" altLang="zh-TW" dirty="0"/>
                  <a:t>Dissect out the dependence on one of the latent variables and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" altLang="zh-TW" dirty="0"/>
                  <a:t> (Keep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dirty="0"/>
                  <a:t>fixed, maximize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dirty="0"/>
                  <a:t>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dirty="0"/>
                  <a:t>).</a:t>
                </a:r>
                <a:endParaRPr lang="en" altLang="zh-TW" sz="160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altLang="zh-TW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𝑙𝑛𝑝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nary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𝑙𝑛𝑝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600" b="1" i="1"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TW" sz="1600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  <m:nary>
                                        <m:naryPr>
                                          <m:chr m:val="∏"/>
                                          <m:ctrlPr>
                                            <a:rPr lang="en-US" altLang="zh-TW" sz="1600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altLang="zh-TW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ba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" altLang="zh-TW" sz="1600" b="1" dirty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zh-TW" altLang="en" sz="1600" b="1" i="1" dirty="0">
                        <a:latin typeface="Cambria Math" panose="02040503050406030204" pitchFamily="18" charset="0"/>
                      </a:rPr>
                      <m:t>＝</m:t>
                    </m:r>
                    <m:bar>
                      <m:bar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TW" alt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sty m:val="p"/>
                          </m:rPr>
                          <a:rPr lang="en-US" altLang="zh-TW" sz="1600" dirty="0">
                            <a:latin typeface="Cambria Math" panose="02040503050406030204" pitchFamily="18" charset="0"/>
                          </a:rPr>
                          <m:t>ln</m:t>
                        </m:r>
                        <m:acc>
                          <m:accPr>
                            <m:chr m:val="̃"/>
                            <m:ctrlP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bar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1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̃"/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TW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TW" sz="1600" b="1" dirty="0"/>
                  <a:t> ,  </a:t>
                </a:r>
                <a:r>
                  <a:rPr lang="en" altLang="zh-TW" sz="16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dirty="0">
                        <a:latin typeface="Cambria Math" panose="02040503050406030204" pitchFamily="18" charset="0"/>
                      </a:rPr>
                      <m:t>ln</m:t>
                    </m:r>
                    <m:acc>
                      <m:accPr>
                        <m:chr m:val="̃"/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TW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" altLang="zh-TW" sz="1600" dirty="0"/>
                  <a:t> .</a:t>
                </a:r>
              </a:p>
              <a:p>
                <a:pPr lvl="2"/>
                <a:endParaRPr lang="en" altLang="zh-TW" sz="1600" dirty="0"/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627224" cy="6084285"/>
              </a:xfrm>
              <a:blipFill>
                <a:blip r:embed="rId2"/>
                <a:stretch>
                  <a:fillRect l="-654" t="-1042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DC81AB-CE0B-F84F-8A9E-547F6EE4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006" y="2179169"/>
            <a:ext cx="3619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3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𝑜𝑠𝑡𝑒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𝑟𝑖𝑜𝑟</m:t>
                    </m:r>
                  </m:oMath>
                </a14:m>
                <a:r>
                  <a:rPr lang="en" altLang="zh-TW" sz="2400" dirty="0"/>
                  <a:t> – model Inference for Gaussian data: Variational Bayes</a:t>
                </a:r>
                <a:endParaRPr lang="en" altLang="zh-TW" dirty="0"/>
              </a:p>
              <a:p>
                <a:pPr lvl="1"/>
                <a:r>
                  <a:rPr lang="en" altLang="zh-TW" sz="2000" dirty="0"/>
                  <a:t>Maximize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 </a:t>
                </a:r>
                <a14:m>
                  <m:oMath xmlns:m="http://schemas.openxmlformats.org/officeDocument/2006/math">
                    <m:r>
                      <a:rPr lang="en" altLang="zh-TW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" altLang="zh-TW" sz="2000" dirty="0"/>
                  <a:t> Minimize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̃"/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TW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20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TW" sz="2000" dirty="0"/>
                  <a:t>, </a:t>
                </a:r>
                <a:r>
                  <a:rPr lang="en" altLang="zh-TW" sz="2000" b="1" dirty="0"/>
                  <a:t> </a:t>
                </a:r>
                <a:r>
                  <a:rPr lang="en" altLang="zh-TW" sz="2000" b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TW" sz="20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altLang="zh-TW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20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" altLang="zh-TW" sz="2000" dirty="0"/>
              </a:p>
              <a:p>
                <a:pPr lvl="1"/>
                <a:r>
                  <a:rPr lang="en" altLang="zh-TW" sz="2000" dirty="0"/>
                  <a:t>The optimal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satisfy </a:t>
                </a:r>
              </a:p>
              <a:p>
                <a:pPr marL="457200" lvl="1" indent="0">
                  <a:buNone/>
                </a:pPr>
                <a:r>
                  <a:rPr lang="en" altLang="zh-TW" sz="2000" b="0" dirty="0">
                    <a:ea typeface="Cambria Math" panose="02040503050406030204" pitchFamily="18" charset="0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" altLang="zh-TW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" altLang="zh-TW" sz="2000" dirty="0"/>
                  <a:t>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𝒀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TW" sz="2000" b="1" i="1"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≠</m:t>
                                            </m:r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0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𝒀</m:t>
                                                </m:r>
                                                <m:r>
                                                  <a:rPr lang="en-US" altLang="zh-TW" sz="2000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altLang="zh-TW" sz="2000" b="1" i="1">
                                                    <a:latin typeface="Cambria Math" panose="02040503050406030204" pitchFamily="18" charset="0"/>
                                                  </a:rPr>
                                                  <m:t>𝑿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f>
                      <m:fPr>
                        <m:type m:val="noBar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    →     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𝑛𝑜𝑟𝑚𝑎𝑙𝑖𝑧𝑎𝑡𝑖𝑜𝑛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. (∵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𝑝𝑑𝑓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" altLang="zh-TW" sz="2000" dirty="0"/>
              </a:p>
              <a:p>
                <a:pPr lvl="1"/>
                <a:r>
                  <a:rPr lang="en" altLang="zh-TW" sz="2000" dirty="0"/>
                  <a:t>The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depends on expectations computed with respect to the other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for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" altLang="zh-TW" sz="2000" dirty="0"/>
                  <a:t>.  </a:t>
                </a:r>
                <a:r>
                  <a:rPr lang="en" altLang="zh-TW" sz="2000" dirty="0">
                    <a:sym typeface="Wingdings" pitchFamily="2" charset="2"/>
                  </a:rPr>
                  <a:t> An </a:t>
                </a:r>
                <a:r>
                  <a:rPr lang="en" altLang="zh-TW" sz="2000" dirty="0"/>
                  <a:t>iterative algorithm until the change in the ELBO is small enough.</a:t>
                </a:r>
              </a:p>
              <a:p>
                <a:pPr lvl="1"/>
                <a:endParaRPr lang="en" altLang="zh-TW" sz="2000" dirty="0"/>
              </a:p>
              <a:p>
                <a:r>
                  <a:rPr lang="en" altLang="zh-TW" sz="2400" dirty="0"/>
                  <a:t>A MOFA simplified example for Variational Bayes Algorithm.</a:t>
                </a:r>
              </a:p>
              <a:p>
                <a:pPr lvl="1"/>
                <a:r>
                  <a:rPr lang="en" altLang="zh-TW" sz="2000" dirty="0"/>
                  <a:t>Denote the observation 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𝐘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Sup>
                          <m:sSub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e>
                    </m:d>
                  </m:oMath>
                </a14:m>
                <a:endParaRPr lang="en" altLang="zh-TW" sz="2000" b="1" dirty="0"/>
              </a:p>
              <a:p>
                <a:pPr lvl="1"/>
                <a:r>
                  <a:rPr lang="en" altLang="zh-TW" sz="2000" dirty="0"/>
                  <a:t>Goal: Infer the posterior for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" altLang="zh-TW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" altLang="zh-TW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" altLang="zh-TW" sz="2000" dirty="0"/>
              </a:p>
              <a:p>
                <a:pPr lvl="1"/>
                <a:r>
                  <a:rPr lang="en" altLang="zh-TW" sz="2000" dirty="0"/>
                  <a:t>By mean-filed theory,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TW" sz="2000" dirty="0"/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2"/>
                <a:stretch>
                  <a:fillRect l="-686" t="-1042" b="-45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84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" altLang="zh-TW" sz="2400" dirty="0"/>
                  <a:t>A simplified example for Variational Bayes Algorithm.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𝑙𝑛𝑝</m:t>
                        </m:r>
                        <m:d>
                          <m:dPr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𝑙𝑛𝑝</m:t>
                        </m:r>
                        <m:d>
                          <m:dPr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𝑙𝑛𝑝</m:t>
                        </m:r>
                        <m:d>
                          <m:dPr>
                            <m:ctrlPr>
                              <a:rPr lang="en-US" altLang="zh-TW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TW" sz="2000" b="0" dirty="0">
                    <a:solidFill>
                      <a:schemeClr val="tx1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num>
                      <m:den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" altLang="zh-TW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" altLang="zh-TW" dirty="0">
                    <a:solidFill>
                      <a:schemeClr val="tx1"/>
                    </a:solidFill>
                    <a:sym typeface="Wingdings" pitchFamily="2" charset="2"/>
                  </a:rPr>
                  <a:t>                    </a:t>
                </a:r>
                <a:r>
                  <a:rPr lang="en" altLang="zh-TW" sz="2000" dirty="0">
                    <a:solidFill>
                      <a:schemeClr val="tx1"/>
                    </a:solidFill>
                    <a:sym typeface="Wingdings" pitchFamily="2" charset="2"/>
                  </a:rPr>
                  <a:t></a:t>
                </a:r>
                <a:r>
                  <a:rPr lang="en" altLang="zh-TW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acc>
                          <m:accPr>
                            <m:chr m:val="̅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𝑙𝑛𝑝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𝑙𝑛𝑝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𝑙𝑛𝑝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" altLang="zh-TW" sz="2000" dirty="0"/>
              </a:p>
              <a:p>
                <a:pPr marL="457200" lvl="1" indent="0">
                  <a:buNone/>
                </a:pPr>
                <a:r>
                  <a:rPr lang="en-US" altLang="zh-TW" sz="2000" dirty="0"/>
                  <a:t>               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" altLang="zh-TW" sz="2000" dirty="0"/>
                  <a:t> </a:t>
                </a:r>
              </a:p>
              <a:p>
                <a:pPr marL="457200" lvl="1" indent="0">
                  <a:buNone/>
                </a:pPr>
                <a:r>
                  <a:rPr lang="en" altLang="zh-TW" sz="2000" dirty="0">
                    <a:sym typeface="Wingdings" pitchFamily="2" charset="2"/>
                  </a:rPr>
                  <a:t>                    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" altLang="zh-TW" sz="1800" dirty="0"/>
                  <a:t> </a:t>
                </a:r>
              </a:p>
              <a:p>
                <a:pPr lvl="1"/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" altLang="zh-TW" sz="2000" dirty="0"/>
                  <a:t>Continuous iteration until the change in the ELBO is small enough.</a:t>
                </a:r>
              </a:p>
              <a:p>
                <a:pPr lvl="1"/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" altLang="zh-TW" sz="200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:r>
                  <a:rPr lang="en" altLang="zh-TW" sz="1600" dirty="0"/>
                  <a:t>where the expectation is under the variational distribution of the current step.</a:t>
                </a:r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Since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is known,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" altLang="zh-TW" sz="2000" dirty="0"/>
                  <a:t> is known, and it can be used to evaluate the convergence result.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2"/>
                <a:stretch>
                  <a:fillRect l="-686" t="-10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96ED0E-DECD-D941-8CAD-083F44595EE1}"/>
                  </a:ext>
                </a:extLst>
              </p:cNvPr>
              <p:cNvSpPr/>
              <p:nvPr/>
            </p:nvSpPr>
            <p:spPr>
              <a:xfrm>
                <a:off x="1657457" y="5153816"/>
                <a:ext cx="7682359" cy="535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𝒀</m:t>
                            </m:r>
                          </m:e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𝑙𝑛𝑝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TW" dirty="0"/>
                  <a:t>,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96ED0E-DECD-D941-8CAD-083F44595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57" y="5153816"/>
                <a:ext cx="7682359" cy="535403"/>
              </a:xfrm>
              <a:prstGeom prst="rect">
                <a:avLst/>
              </a:prstGeom>
              <a:blipFill>
                <a:blip r:embed="rId3"/>
                <a:stretch>
                  <a:fillRect t="-81395" b="-1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40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9337305-D572-9F42-94F2-9318B93F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4158972"/>
            <a:ext cx="5015753" cy="2462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Posterior Inference for MOFA model</a:t>
                </a:r>
              </a:p>
              <a:p>
                <a:pPr lvl="1"/>
                <a:r>
                  <a:rPr lang="en" altLang="zh-TW" sz="2000" dirty="0"/>
                  <a:t>By using the mean-filed theory (except for the re-parametrization part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𝑑𝑘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sz="2000" dirty="0"/>
                  <a:t> =             ), </a:t>
                </a:r>
              </a:p>
              <a:p>
                <a:pPr lvl="1"/>
                <a:endParaRPr lang="en" altLang="zh-TW" sz="2000" dirty="0"/>
              </a:p>
              <a:p>
                <a:pPr lvl="1"/>
                <a:endParaRPr lang="en" altLang="zh-TW" sz="2000" dirty="0"/>
              </a:p>
              <a:p>
                <a:pPr lvl="1"/>
                <a:endParaRPr lang="en" altLang="zh-TW" sz="2000" dirty="0"/>
              </a:p>
              <a:p>
                <a:pPr lvl="1"/>
                <a:endParaRPr lang="en" altLang="zh-TW" sz="2000" dirty="0"/>
              </a:p>
              <a:p>
                <a:pPr lvl="1"/>
                <a:endParaRPr lang="en" altLang="zh-TW" sz="2000" dirty="0"/>
              </a:p>
              <a:p>
                <a:pPr lvl="1"/>
                <a:r>
                  <a:rPr lang="en" altLang="zh-TW" sz="2000" dirty="0"/>
                  <a:t>Update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for Gaussian data: </a:t>
                </a:r>
              </a:p>
              <a:p>
                <a:pPr lvl="2"/>
                <a:r>
                  <a:rPr lang="en" altLang="zh-TW" sz="1800" dirty="0"/>
                  <a:t>Latent Variable                                                                                                       </a:t>
                </a:r>
                <a:endParaRPr lang="en" altLang="zh-TW" sz="16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3"/>
                <a:stretch>
                  <a:fillRect l="-686" t="-10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EFB53-3E43-034A-920A-649686C2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365" y="1540248"/>
            <a:ext cx="698500" cy="292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8587C1-73E4-2A4D-8750-84D338816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139953"/>
            <a:ext cx="9626600" cy="1206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C55841-DA19-1A44-92C3-B07BADC25A5D}"/>
              </a:ext>
            </a:extLst>
          </p:cNvPr>
          <p:cNvSpPr/>
          <p:nvPr/>
        </p:nvSpPr>
        <p:spPr>
          <a:xfrm>
            <a:off x="7208797" y="3810791"/>
            <a:ext cx="195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/>
              <a:t>Noise precision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26D6E78-69DD-ED48-AC39-C4DFEA9E2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359" y="4164722"/>
            <a:ext cx="4254429" cy="23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CE0403-2A5B-4147-BFD8-4C8178CD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83" y="2095836"/>
            <a:ext cx="2225488" cy="1742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Posterior Inference for MOFA model</a:t>
                </a:r>
                <a:endParaRPr lang="en" altLang="zh-TW" sz="2000" dirty="0"/>
              </a:p>
              <a:p>
                <a:pPr lvl="1"/>
                <a:r>
                  <a:rPr lang="en" altLang="zh-TW" sz="2000" dirty="0"/>
                  <a:t>Update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" altLang="zh-TW" sz="2000" dirty="0"/>
                  <a:t> for Gaussian data: </a:t>
                </a:r>
              </a:p>
              <a:p>
                <a:pPr lvl="2"/>
                <a:r>
                  <a:rPr lang="en" altLang="zh-TW" dirty="0"/>
                  <a:t>ARD precision </a:t>
                </a:r>
              </a:p>
              <a:p>
                <a:pPr lvl="2"/>
                <a:endParaRPr lang="en" altLang="zh-TW" sz="1800" dirty="0"/>
              </a:p>
              <a:p>
                <a:pPr lvl="2"/>
                <a:endParaRPr lang="en" altLang="zh-TW" sz="1800" dirty="0"/>
              </a:p>
              <a:p>
                <a:pPr lvl="2"/>
                <a:endParaRPr lang="en" altLang="zh-TW" sz="1800" dirty="0"/>
              </a:p>
              <a:p>
                <a:pPr lvl="2"/>
                <a:endParaRPr lang="en" altLang="zh-TW" sz="1800" dirty="0"/>
              </a:p>
              <a:p>
                <a:pPr lvl="2"/>
                <a:endParaRPr lang="en" altLang="zh-TW" sz="1800" dirty="0"/>
              </a:p>
              <a:p>
                <a:pPr lvl="2"/>
                <a:endParaRPr lang="en" altLang="zh-TW" sz="1800" dirty="0"/>
              </a:p>
              <a:p>
                <a:pPr lvl="2"/>
                <a:r>
                  <a:rPr lang="en" altLang="zh-TW" dirty="0"/>
                  <a:t>Spike and Slab weights</a:t>
                </a:r>
                <a:r>
                  <a:rPr lang="en" altLang="zh-TW" sz="1800" dirty="0"/>
                  <a:t>                                                         </a:t>
                </a:r>
                <a:endParaRPr lang="en" altLang="zh-TW" sz="16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3"/>
                <a:stretch>
                  <a:fillRect l="-686" t="-10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C55841-DA19-1A44-92C3-B07BADC25A5D}"/>
              </a:ext>
            </a:extLst>
          </p:cNvPr>
          <p:cNvSpPr/>
          <p:nvPr/>
        </p:nvSpPr>
        <p:spPr>
          <a:xfrm>
            <a:off x="7235691" y="1780292"/>
            <a:ext cx="3684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/>
              <a:t>Spike and Slab sparsity parameter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6BACCE-BE72-F24E-B1C2-5F5F6E19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67" y="2095836"/>
            <a:ext cx="2621430" cy="6034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460D39-0811-3347-9C52-04E6E9B5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67" y="2849462"/>
            <a:ext cx="1689100" cy="102275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A8BEFC6-A9A1-9249-B820-765DC8A68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953" y="4371724"/>
            <a:ext cx="8027894" cy="4342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578B3AB-E601-7D4A-ABD8-520E768AE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3612" y="4805981"/>
            <a:ext cx="3200400" cy="50586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A6D4A0-5BC0-154A-BCD5-EC0C90FAC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953" y="5368469"/>
            <a:ext cx="4280750" cy="12474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83369C5-142F-D842-AAA7-863C35E60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5691" y="4711300"/>
            <a:ext cx="4383741" cy="124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627224" cy="60842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𝑜𝑠𝑡𝑒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𝑟𝑖𝑜𝑟</m:t>
                    </m:r>
                  </m:oMath>
                </a14:m>
                <a:r>
                  <a:rPr lang="en" altLang="zh-TW" sz="2400" dirty="0"/>
                  <a:t> – model Inference for non-Gaussian data: Variational Lower Bounds</a:t>
                </a:r>
                <a:endParaRPr lang="en" altLang="zh-TW" dirty="0"/>
              </a:p>
              <a:p>
                <a:pPr lvl="1"/>
                <a:r>
                  <a:rPr lang="en" altLang="zh-TW" dirty="0"/>
                  <a:t>Noise model</a:t>
                </a:r>
                <a:endParaRPr lang="en" altLang="zh-TW" sz="2000" dirty="0"/>
              </a:p>
              <a:p>
                <a:pPr lvl="2"/>
                <a:r>
                  <a:rPr lang="en" altLang="zh-TW" dirty="0"/>
                  <a:t>For Poisson model: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b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𝑃𝑜𝑖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sub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,          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" altLang="zh-TW" sz="1600" dirty="0"/>
              </a:p>
              <a:p>
                <a:pPr lvl="2"/>
                <a:r>
                  <a:rPr lang="en" altLang="zh-TW" dirty="0"/>
                  <a:t>For Bernoulli model:</a:t>
                </a:r>
                <a:endParaRPr lang="en" altLang="zh-TW" sz="1800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𝑛𝑑</m:t>
                        </m:r>
                      </m:sub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panose="02040503050406030204" pitchFamily="18" charset="0"/>
                      </a:rPr>
                      <m:t>Ber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sub>
                              <m:sup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 ,           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" altLang="zh-TW" sz="1600" dirty="0"/>
              </a:p>
              <a:p>
                <a:pPr lvl="1"/>
                <a:endParaRPr lang="en" altLang="zh-TW" dirty="0"/>
              </a:p>
              <a:p>
                <a:pPr lvl="1"/>
                <a:r>
                  <a:rPr lang="en" altLang="zh-TW" dirty="0"/>
                  <a:t>Parameter inference</a:t>
                </a:r>
              </a:p>
              <a:p>
                <a:pPr lvl="2"/>
                <a:r>
                  <a:rPr lang="en" altLang="zh-TW" dirty="0"/>
                  <a:t>Variational lower bounds on the likelihood.</a:t>
                </a:r>
              </a:p>
              <a:p>
                <a:pPr lvl="2"/>
                <a:r>
                  <a:rPr lang="en" altLang="zh-TW" dirty="0"/>
                  <a:t>To be continued…. 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627224" cy="6084285"/>
              </a:xfrm>
              <a:blipFill>
                <a:blip r:embed="rId2"/>
                <a:stretch>
                  <a:fillRect l="-654" t="-10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7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" altLang="zh-TW" dirty="0"/>
                  <a:t>Some Practical Considerations</a:t>
                </a:r>
              </a:p>
              <a:p>
                <a:pPr lvl="1"/>
                <a:r>
                  <a:rPr lang="en" altLang="zh-TW" dirty="0"/>
                  <a:t>Convergence for ELBO:</a:t>
                </a:r>
              </a:p>
              <a:p>
                <a:pPr lvl="2"/>
                <a:r>
                  <a:rPr lang="en" altLang="zh-TW" dirty="0"/>
                  <a:t>ELBO increase monotonically.</a:t>
                </a:r>
                <a:endParaRPr lang="en" altLang="zh-TW" sz="1600" dirty="0"/>
              </a:p>
              <a:p>
                <a:pPr lvl="2"/>
                <a:r>
                  <a:rPr lang="en" altLang="zh-TW" dirty="0"/>
                  <a:t>Threshold: An iterative change in ELBO smaller than 0.1% </a:t>
                </a:r>
              </a:p>
              <a:p>
                <a:pPr lvl="1"/>
                <a:r>
                  <a:rPr lang="en" altLang="zh-TW" dirty="0"/>
                  <a:t>Handling for missing values</a:t>
                </a:r>
                <a:endParaRPr lang="en" altLang="zh-TW" sz="2000" dirty="0"/>
              </a:p>
              <a:p>
                <a:pPr lvl="2"/>
                <a:r>
                  <a:rPr lang="en" altLang="zh-TW" dirty="0"/>
                  <a:t>No prior imputation.</a:t>
                </a:r>
              </a:p>
              <a:p>
                <a:pPr lvl="2"/>
                <a:r>
                  <a:rPr lang="en" altLang="zh-TW" dirty="0"/>
                  <a:t>Non-observed data do not intervene in the likelihood.</a:t>
                </a:r>
              </a:p>
              <a:p>
                <a:pPr lvl="2"/>
                <a:r>
                  <a:rPr lang="en" altLang="zh-TW" dirty="0"/>
                  <a:t>Non-observed data is ignored in the update equations.</a:t>
                </a:r>
              </a:p>
              <a:p>
                <a:pPr lvl="2"/>
                <a:r>
                  <a:rPr lang="en" altLang="zh-TW" dirty="0"/>
                  <a:t>In practice, a binary mask is used: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dirty="0"/>
                  <a:t>for each view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zh-TW" dirty="0"/>
                  <a:t>.</a:t>
                </a:r>
              </a:p>
              <a:p>
                <a:pPr marL="914400" lvl="2" indent="0">
                  <a:buNone/>
                </a:pPr>
                <a:r>
                  <a:rPr lang="en" altLang="zh-TW" dirty="0"/>
                  <a:t>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" altLang="zh-TW" dirty="0"/>
                  <a:t>, feature d is observed for sample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" altLang="zh-TW" dirty="0"/>
                  <a:t> otherwise.) </a:t>
                </a:r>
              </a:p>
              <a:p>
                <a:pPr lvl="1"/>
                <a:r>
                  <a:rPr lang="en" altLang="zh-TW" dirty="0"/>
                  <a:t>Data Preprocessing (Normalization)</a:t>
                </a:r>
              </a:p>
              <a:p>
                <a:pPr lvl="2"/>
                <a:r>
                  <a:rPr lang="en" altLang="zh-TW" dirty="0"/>
                  <a:t>MOFA </a:t>
                </a:r>
                <a:r>
                  <a:rPr lang="en" altLang="zh-TW" dirty="0">
                    <a:solidFill>
                      <a:srgbClr val="FF0000"/>
                    </a:solidFill>
                  </a:rPr>
                  <a:t>does not require </a:t>
                </a:r>
                <a:r>
                  <a:rPr lang="en" altLang="zh-TW" dirty="0"/>
                  <a:t>the data to be </a:t>
                </a:r>
                <a:r>
                  <a:rPr lang="en" altLang="zh-TW" dirty="0">
                    <a:solidFill>
                      <a:schemeClr val="accent2">
                        <a:lumMod val="75000"/>
                      </a:schemeClr>
                    </a:solidFill>
                  </a:rPr>
                  <a:t>centered</a:t>
                </a:r>
                <a:r>
                  <a:rPr lang="en" altLang="zh-TW" dirty="0"/>
                  <a:t> or </a:t>
                </a:r>
                <a:r>
                  <a:rPr lang="en" altLang="zh-TW" dirty="0">
                    <a:solidFill>
                      <a:srgbClr val="00B050"/>
                    </a:solidFill>
                  </a:rPr>
                  <a:t>scaled</a:t>
                </a:r>
                <a:r>
                  <a:rPr lang="en" altLang="zh-TW" dirty="0"/>
                  <a:t>. </a:t>
                </a:r>
              </a:p>
              <a:p>
                <a:pPr lvl="2"/>
                <a:r>
                  <a:rPr lang="en" altLang="zh-TW" dirty="0">
                    <a:solidFill>
                      <a:schemeClr val="accent2">
                        <a:lumMod val="75000"/>
                      </a:schemeClr>
                    </a:solidFill>
                  </a:rPr>
                  <a:t>Not centered</a:t>
                </a:r>
                <a:r>
                  <a:rPr lang="en" altLang="zh-TW" dirty="0"/>
                  <a:t>: A constant factor of ones that will capture any feature-wise intercept effect.</a:t>
                </a:r>
              </a:p>
              <a:p>
                <a:pPr marL="914400" lvl="2" indent="0">
                  <a:buNone/>
                </a:pPr>
                <a:r>
                  <a:rPr lang="en" altLang="zh-TW" dirty="0">
                    <a:sym typeface="Wingdings" pitchFamily="2" charset="2"/>
                  </a:rPr>
                  <a:t>                              </a:t>
                </a:r>
                <a:r>
                  <a:rPr lang="en" altLang="zh-TW" sz="1600" dirty="0">
                    <a:sym typeface="Wingdings" pitchFamily="2" charset="2"/>
                  </a:rPr>
                  <a:t> </a:t>
                </a:r>
                <a:r>
                  <a:rPr lang="en" altLang="zh-TW" sz="1600" dirty="0"/>
                  <a:t>Ensures the rest of the factors capture variation independent of the feature-wise means.</a:t>
                </a:r>
                <a:endParaRPr lang="en" altLang="zh-TW" dirty="0"/>
              </a:p>
              <a:p>
                <a:pPr lvl="2"/>
                <a:r>
                  <a:rPr lang="en" altLang="zh-TW" dirty="0">
                    <a:solidFill>
                      <a:srgbClr val="00B050"/>
                    </a:solidFill>
                  </a:rPr>
                  <a:t>Not scaled</a:t>
                </a:r>
                <a:r>
                  <a:rPr lang="en" altLang="zh-TW" dirty="0"/>
                  <a:t>: ARD prior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dirty="0"/>
                  <a:t> allows different scales of the weights for each view (m).</a:t>
                </a:r>
              </a:p>
              <a:p>
                <a:pPr lvl="2"/>
                <a:r>
                  <a:rPr lang="en" altLang="zh-TW" dirty="0"/>
                  <a:t>For Gaussian noise model, normalization and variance stabilization are recommended.</a:t>
                </a:r>
              </a:p>
              <a:p>
                <a:pPr lvl="2"/>
                <a:endParaRPr lang="en" altLang="zh-TW" dirty="0"/>
              </a:p>
              <a:p>
                <a:pPr lvl="2"/>
                <a:endParaRPr lang="en" altLang="zh-TW" dirty="0"/>
              </a:p>
              <a:p>
                <a:pPr lvl="1"/>
                <a:endParaRPr lang="en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2"/>
                <a:stretch>
                  <a:fillRect l="-914" t="-1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98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" altLang="zh-TW" dirty="0"/>
                  <a:t>Some Practical Considerations</a:t>
                </a:r>
              </a:p>
              <a:p>
                <a:pPr lvl="1"/>
                <a:r>
                  <a:rPr lang="en" altLang="zh-TW" dirty="0"/>
                  <a:t>Consistency across random parameter initializations </a:t>
                </a:r>
              </a:p>
              <a:p>
                <a:pPr lvl="2"/>
                <a:r>
                  <a:rPr lang="en" altLang="zh-TW" dirty="0"/>
                  <a:t>The variational Bayes is not guaranteed to find the optimal solution.</a:t>
                </a:r>
              </a:p>
              <a:p>
                <a:pPr lvl="2"/>
                <a:r>
                  <a:rPr lang="en" altLang="zh-TW" dirty="0"/>
                  <a:t>The estimates will depend on the parameter initialization.</a:t>
                </a:r>
              </a:p>
              <a:p>
                <a:pPr lvl="2"/>
                <a:r>
                  <a:rPr lang="en" altLang="zh-TW" dirty="0"/>
                  <a:t>Assess the consistency by running 10 trials under different initialization.</a:t>
                </a:r>
              </a:p>
              <a:p>
                <a:pPr lvl="2"/>
                <a:r>
                  <a:rPr lang="en" altLang="zh-TW" dirty="0"/>
                  <a:t>Model selection: The model with the highest ELBO.</a:t>
                </a:r>
              </a:p>
              <a:p>
                <a:pPr lvl="1"/>
                <a:r>
                  <a:rPr lang="en" altLang="zh-TW" dirty="0"/>
                  <a:t>Determining the number of factors </a:t>
                </a:r>
              </a:p>
              <a:p>
                <a:pPr marL="914400" lvl="2" indent="0">
                  <a:buNone/>
                </a:pPr>
                <a:r>
                  <a:rPr lang="en" altLang="zh-TW" dirty="0"/>
                  <a:t>A. User defined.</a:t>
                </a:r>
              </a:p>
              <a:p>
                <a:pPr marL="914400" lvl="2" indent="0">
                  <a:buNone/>
                </a:pPr>
                <a:r>
                  <a:rPr lang="en" altLang="zh-TW" dirty="0"/>
                  <a:t>B. Automatically pruning by an user-defined minimum fraction of variance explained threshold.</a:t>
                </a:r>
              </a:p>
              <a:p>
                <a:pPr marL="914400" lvl="2" indent="0">
                  <a:buNone/>
                </a:pPr>
                <a:r>
                  <a:rPr lang="en" altLang="zh-TW" dirty="0"/>
                  <a:t>    (achieved by the view- and factor-wise ARD prior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dirty="0"/>
                  <a:t>.)</a:t>
                </a:r>
              </a:p>
              <a:p>
                <a:pPr lvl="2"/>
                <a:r>
                  <a:rPr lang="en" altLang="zh-TW" dirty="0"/>
                  <a:t>Initialized factor number: K = 25, variance explained threshold: 2%</a:t>
                </a:r>
              </a:p>
              <a:p>
                <a:pPr lvl="2"/>
                <a:endParaRPr lang="en" altLang="zh-TW" dirty="0"/>
              </a:p>
              <a:p>
                <a:pPr lvl="1"/>
                <a:endParaRPr lang="en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2"/>
                <a:stretch>
                  <a:fillRect l="-914" t="-1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8915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160697-BAF4-E042-8181-986B4097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941"/>
            <a:ext cx="12192000" cy="5688846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6607318-6C87-9D47-9C8C-121B5817C1DE}"/>
              </a:ext>
            </a:extLst>
          </p:cNvPr>
          <p:cNvGrpSpPr/>
          <p:nvPr/>
        </p:nvGrpSpPr>
        <p:grpSpPr>
          <a:xfrm>
            <a:off x="5739719" y="1354328"/>
            <a:ext cx="2223109" cy="918225"/>
            <a:chOff x="5376650" y="1327434"/>
            <a:chExt cx="2223109" cy="918225"/>
          </a:xfrm>
        </p:grpSpPr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id="{43E24776-CF9C-4646-9D62-0000080C7E4F}"/>
                </a:ext>
              </a:extLst>
            </p:cNvPr>
            <p:cNvSpPr/>
            <p:nvPr/>
          </p:nvSpPr>
          <p:spPr>
            <a:xfrm>
              <a:off x="5647764" y="1734670"/>
              <a:ext cx="1680883" cy="51098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F783A-DE20-1941-80C9-3985BE42F2C4}"/>
                </a:ext>
              </a:extLst>
            </p:cNvPr>
            <p:cNvSpPr/>
            <p:nvPr/>
          </p:nvSpPr>
          <p:spPr>
            <a:xfrm>
              <a:off x="5376650" y="1327434"/>
              <a:ext cx="22231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Downstream analysis 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38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2400" dirty="0"/>
              <a:t>Integrative analyses use information across these data modalities promise to deliver more comprehensive insights into the biological systems.</a:t>
            </a:r>
          </a:p>
          <a:p>
            <a:pPr lvl="1"/>
            <a:r>
              <a:rPr kumimoji="1" lang="en-US" altLang="zh-TW" sz="2000" dirty="0"/>
              <a:t>Appealing if the relevant information is not known as a priori. </a:t>
            </a:r>
            <a:r>
              <a:rPr kumimoji="1" lang="en-US" altLang="zh-TW" sz="2000" dirty="0">
                <a:sym typeface="Wingdings" pitchFamily="2" charset="2"/>
              </a:rPr>
              <a:t> Missed by a single data mode</a:t>
            </a:r>
            <a:endParaRPr kumimoji="1" lang="en-US" altLang="zh-TW" sz="2000" dirty="0"/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Multi-omics profiling is increasingly applied across biological domains</a:t>
            </a:r>
          </a:p>
          <a:p>
            <a:pPr lvl="1"/>
            <a:r>
              <a:rPr kumimoji="1" lang="en-US" altLang="zh-TW" sz="2000" dirty="0"/>
              <a:t>Cancer biology</a:t>
            </a:r>
          </a:p>
          <a:p>
            <a:pPr lvl="1"/>
            <a:r>
              <a:rPr kumimoji="1" lang="en-US" altLang="zh-TW" sz="2000" dirty="0"/>
              <a:t>Regulatory genomics</a:t>
            </a:r>
          </a:p>
          <a:p>
            <a:pPr lvl="1"/>
            <a:r>
              <a:rPr kumimoji="1" lang="en-US" altLang="zh-TW" sz="2000" dirty="0"/>
              <a:t>Microbiology </a:t>
            </a:r>
          </a:p>
          <a:p>
            <a:pPr lvl="1"/>
            <a:r>
              <a:rPr kumimoji="1" lang="en-US" altLang="zh-TW" sz="2000" dirty="0"/>
              <a:t>Host-pathogen biology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Recently, multi-omics analyses at single-cell analysis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These applications </a:t>
            </a:r>
            <a:r>
              <a:rPr kumimoji="1" lang="en-US" altLang="zh-TW" sz="2400" dirty="0">
                <a:sym typeface="Wingdings" pitchFamily="2" charset="2"/>
              </a:rPr>
              <a:t> Characterize heterogeneity between samples.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518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Downstream analysis for factor interpretation and annotation</a:t>
                </a:r>
                <a:endParaRPr lang="en" altLang="zh-TW" dirty="0"/>
              </a:p>
              <a:p>
                <a:pPr lvl="1"/>
                <a:r>
                  <a:rPr lang="en" altLang="zh-TW" dirty="0"/>
                  <a:t>Use the expectations of the model variables under the inferred posterior dist..</a:t>
                </a:r>
              </a:p>
              <a:p>
                <a:pPr lvl="1"/>
                <a:r>
                  <a:rPr lang="en" altLang="zh-TW" dirty="0"/>
                  <a:t>To see the the variation explained by each factor in each view,</a:t>
                </a:r>
              </a:p>
              <a:p>
                <a:pPr marL="914400" lvl="2" indent="0">
                  <a:buNone/>
                </a:pPr>
                <a:r>
                  <a:rPr lang="en" altLang="zh-TW" dirty="0"/>
                  <a:t>Define the fraction of the variance explained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" altLang="zh-TW" dirty="0"/>
                  <a:t>) by factor k in view m as </a:t>
                </a:r>
              </a:p>
              <a:p>
                <a:pPr marL="914400" lvl="2" indent="0">
                  <a:buNone/>
                </a:pPr>
                <a:endParaRPr lang="en" altLang="zh-TW" dirty="0"/>
              </a:p>
              <a:p>
                <a:pPr marL="914400" lvl="2" indent="0">
                  <a:buNone/>
                </a:pPr>
                <a:endParaRPr lang="en" altLang="zh-TW" dirty="0"/>
              </a:p>
              <a:p>
                <a:pPr marL="914400" lvl="2" indent="0">
                  <a:buNone/>
                </a:pPr>
                <a:r>
                  <a:rPr lang="en" altLang="zh-TW" dirty="0"/>
                  <a:t>Define the fraction of variance explained per view taking into account all factors as</a:t>
                </a:r>
              </a:p>
              <a:p>
                <a:pPr marL="914400" lvl="2" indent="0">
                  <a:buNone/>
                </a:pPr>
                <a:endParaRPr lang="en" altLang="zh-TW" dirty="0"/>
              </a:p>
              <a:p>
                <a:pPr marL="914400" lvl="2" indent="0">
                  <a:buNone/>
                </a:pPr>
                <a:endParaRPr lang="en" altLang="zh-TW" dirty="0"/>
              </a:p>
              <a:p>
                <a:pPr marL="914400" lvl="2" indent="0">
                  <a:buNone/>
                </a:pPr>
                <a:r>
                  <a:rPr lang="en-US" altLang="zh-TW" b="0" dirty="0"/>
                  <a:t>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dirty="0"/>
                  <a:t> denotes the feature-wise mean</a:t>
                </a:r>
              </a:p>
              <a:p>
                <a:pPr lvl="1"/>
                <a:r>
                  <a:rPr lang="en" altLang="zh-TW" dirty="0"/>
                  <a:t>Each factor is characterized by following</a:t>
                </a:r>
              </a:p>
              <a:p>
                <a:pPr lvl="2"/>
                <a:r>
                  <a:rPr lang="en" altLang="zh-TW" dirty="0"/>
                  <a:t>Ordination of the samples in factor space </a:t>
                </a:r>
                <a:r>
                  <a:rPr lang="en" altLang="zh-TW" dirty="0">
                    <a:sym typeface="Wingdings" pitchFamily="2" charset="2"/>
                  </a:rPr>
                  <a:t> Sample heterogeneity</a:t>
                </a:r>
                <a:endParaRPr lang="en" altLang="zh-TW" dirty="0"/>
              </a:p>
              <a:p>
                <a:pPr lvl="2"/>
                <a:r>
                  <a:rPr lang="en" altLang="zh-TW" dirty="0"/>
                  <a:t>Inspection of top features with largest weight (Scale each weight vector by its absolute value)</a:t>
                </a:r>
              </a:p>
              <a:p>
                <a:pPr lvl="2"/>
                <a:r>
                  <a:rPr lang="en" altLang="zh-TW" dirty="0"/>
                  <a:t>Feature set enrichment analysis (t-test: test the mean for the weights of features that belong to and not belong to a set G.)</a:t>
                </a:r>
                <a:br>
                  <a:rPr lang="en" altLang="zh-TW" dirty="0"/>
                </a:br>
                <a:endParaRPr lang="en" altLang="zh-TW" dirty="0"/>
              </a:p>
              <a:p>
                <a:pPr lvl="1"/>
                <a:endParaRPr lang="en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2997"/>
                <a:ext cx="11098306" cy="6084285"/>
              </a:xfrm>
              <a:blipFill>
                <a:blip r:embed="rId2"/>
                <a:stretch>
                  <a:fillRect l="-914" t="-1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1C2452-8507-C940-AD80-35519C69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74" y="2700991"/>
            <a:ext cx="7175500" cy="6223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C1451A1-EA87-2148-9610-58098A18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535" y="3665576"/>
            <a:ext cx="7422029" cy="6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4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288F32-6DAF-3C4A-ADCF-D1D7F0D1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997"/>
            <a:ext cx="11098306" cy="6084285"/>
          </a:xfrm>
        </p:spPr>
        <p:txBody>
          <a:bodyPr>
            <a:normAutofit/>
          </a:bodyPr>
          <a:lstStyle/>
          <a:p>
            <a:r>
              <a:rPr lang="en-US" altLang="zh-TW" dirty="0"/>
              <a:t>Downstream analysis for imputation</a:t>
            </a:r>
            <a:endParaRPr lang="en" altLang="zh-TW" dirty="0"/>
          </a:p>
          <a:p>
            <a:pPr lvl="1"/>
            <a:r>
              <a:rPr lang="en" altLang="zh-TW" dirty="0"/>
              <a:t>In the CLL data,</a:t>
            </a:r>
          </a:p>
          <a:p>
            <a:pPr lvl="2"/>
            <a:r>
              <a:rPr lang="en" altLang="zh-TW" dirty="0"/>
              <a:t>Use the subset of samples with all measurements (N=121).</a:t>
            </a:r>
          </a:p>
          <a:p>
            <a:pPr lvl="2"/>
            <a:r>
              <a:rPr lang="en" altLang="zh-TW" dirty="0"/>
              <a:t>Masked data at random either single values or all measurements for randomly selected samples in the drug response.</a:t>
            </a:r>
          </a:p>
          <a:p>
            <a:pPr lvl="2"/>
            <a:r>
              <a:rPr lang="en" altLang="zh-TW" dirty="0"/>
              <a:t>Trained MOFA on the masked data.</a:t>
            </a:r>
          </a:p>
          <a:p>
            <a:pPr lvl="2"/>
            <a:r>
              <a:rPr lang="en" altLang="zh-TW" dirty="0"/>
              <a:t>Accuracy: MSE: masked values vs. true values.</a:t>
            </a:r>
          </a:p>
          <a:p>
            <a:pPr lvl="2"/>
            <a:r>
              <a:rPr lang="en" altLang="zh-TW" dirty="0"/>
              <a:t>Fix the number of factors for MOFA K = 10.</a:t>
            </a:r>
          </a:p>
          <a:p>
            <a:pPr lvl="2"/>
            <a:r>
              <a:rPr lang="en" altLang="zh-TW" dirty="0"/>
              <a:t>To study the dependence on K for imputation and compare MOFA to GFA, varying K = 1, …, 20 and re-ran the same masking experiments.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654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288F32-6DAF-3C4A-ADCF-D1D7F0D1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103"/>
            <a:ext cx="11098306" cy="6084285"/>
          </a:xfrm>
        </p:spPr>
        <p:txBody>
          <a:bodyPr>
            <a:normAutofit/>
          </a:bodyPr>
          <a:lstStyle/>
          <a:p>
            <a:r>
              <a:rPr lang="en-US" altLang="zh-TW" dirty="0"/>
              <a:t>Downstream analysis for Survival Analysis (</a:t>
            </a:r>
            <a:r>
              <a:rPr lang="en" altLang="zh-TW" dirty="0"/>
              <a:t>Kaplan–Meier plots</a:t>
            </a:r>
            <a:r>
              <a:rPr lang="en-US" altLang="zh-TW" dirty="0"/>
              <a:t>)</a:t>
            </a:r>
          </a:p>
          <a:p>
            <a:pPr lvl="1"/>
            <a:r>
              <a:rPr lang="en" altLang="zh-TW" dirty="0"/>
              <a:t>Cut-point for each factor: maximally selected rank statistics with P-values based on a log-rank test between the resulting groups. </a:t>
            </a:r>
          </a:p>
          <a:p>
            <a:pPr lvl="1"/>
            <a:endParaRPr lang="en" altLang="zh-TW" dirty="0"/>
          </a:p>
          <a:p>
            <a:pPr lvl="1"/>
            <a:endParaRPr lang="en" altLang="zh-TW" dirty="0"/>
          </a:p>
          <a:p>
            <a:pPr lvl="1"/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F2824B-EEBF-D146-8C0B-26DCAD81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35" t="7815" r="120"/>
          <a:stretch/>
        </p:blipFill>
        <p:spPr>
          <a:xfrm>
            <a:off x="3971361" y="2568972"/>
            <a:ext cx="4083427" cy="40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9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D64B22-130E-9340-8618-5FF5F584C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"/>
          <a:stretch/>
        </p:blipFill>
        <p:spPr>
          <a:xfrm>
            <a:off x="1479177" y="1882588"/>
            <a:ext cx="5269510" cy="416858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D02774F-36F3-B247-B779-96B90C3C2093}"/>
              </a:ext>
            </a:extLst>
          </p:cNvPr>
          <p:cNvSpPr txBox="1">
            <a:spLocks/>
          </p:cNvSpPr>
          <p:nvPr/>
        </p:nvSpPr>
        <p:spPr>
          <a:xfrm>
            <a:off x="838200" y="1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/>
              <a:t>Methods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A2D5F8-2705-5544-B422-3B4DC07C23DC}"/>
              </a:ext>
            </a:extLst>
          </p:cNvPr>
          <p:cNvSpPr/>
          <p:nvPr/>
        </p:nvSpPr>
        <p:spPr>
          <a:xfrm>
            <a:off x="838200" y="1235679"/>
            <a:ext cx="2340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Censoring data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773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288F32-6DAF-3C4A-ADCF-D1D7F0D1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103"/>
            <a:ext cx="11098306" cy="6084285"/>
          </a:xfrm>
        </p:spPr>
        <p:txBody>
          <a:bodyPr>
            <a:normAutofit/>
          </a:bodyPr>
          <a:lstStyle/>
          <a:p>
            <a:r>
              <a:rPr lang="en-US" altLang="zh-TW" dirty="0"/>
              <a:t>Downstream analysis for Survival Analysis (Cox Model)</a:t>
            </a:r>
          </a:p>
          <a:p>
            <a:pPr lvl="1"/>
            <a:r>
              <a:rPr lang="en-US" altLang="zh-TW" dirty="0"/>
              <a:t>After the dimensional reduction (MOFA), using these new factors as covariates in the Cox model.</a:t>
            </a:r>
          </a:p>
          <a:p>
            <a:pPr lvl="1"/>
            <a:endParaRPr lang="en" altLang="zh-TW" dirty="0"/>
          </a:p>
          <a:p>
            <a:pPr lvl="1"/>
            <a:r>
              <a:rPr lang="en" altLang="zh-TW" dirty="0"/>
              <a:t>Scaled all predictors to ensure comparability of the hazard ratios.</a:t>
            </a:r>
          </a:p>
          <a:p>
            <a:pPr lvl="1"/>
            <a:r>
              <a:rPr lang="en" altLang="zh-TW" dirty="0"/>
              <a:t>N = 174,  censored data: 78 samples.</a:t>
            </a:r>
          </a:p>
          <a:p>
            <a:pPr lvl="1"/>
            <a:r>
              <a:rPr lang="en" altLang="zh-TW" dirty="0"/>
              <a:t>Model Comparison:</a:t>
            </a:r>
          </a:p>
          <a:p>
            <a:pPr lvl="2"/>
            <a:r>
              <a:rPr lang="en" altLang="zh-TW" dirty="0"/>
              <a:t>PCA: 10 principal components for each single view.</a:t>
            </a:r>
          </a:p>
          <a:p>
            <a:pPr lvl="2"/>
            <a:r>
              <a:rPr lang="en" altLang="zh-TW" dirty="0"/>
              <a:t>MOFA: 10 MOFA factors.</a:t>
            </a:r>
          </a:p>
          <a:p>
            <a:pPr lvl="2"/>
            <a:r>
              <a:rPr lang="en" altLang="zh-TW" dirty="0"/>
              <a:t>The complete set of all features in a view with a ridge penalty in the Cox model </a:t>
            </a:r>
          </a:p>
          <a:p>
            <a:pPr lvl="2"/>
            <a:endParaRPr lang="en" altLang="zh-TW" dirty="0"/>
          </a:p>
          <a:p>
            <a:pPr lvl="1"/>
            <a:r>
              <a:rPr lang="en" altLang="zh-TW" dirty="0"/>
              <a:t>A stratified fivefold cross-validation scheme.</a:t>
            </a:r>
          </a:p>
          <a:p>
            <a:pPr lvl="1"/>
            <a:r>
              <a:rPr lang="en" altLang="zh-TW" dirty="0"/>
              <a:t>Evaluation: Harrel’s C-index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99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288F32-6DAF-3C4A-ADCF-D1D7F0D1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997"/>
            <a:ext cx="11098306" cy="6084285"/>
          </a:xfrm>
        </p:spPr>
        <p:txBody>
          <a:bodyPr>
            <a:normAutofit/>
          </a:bodyPr>
          <a:lstStyle/>
          <a:p>
            <a:r>
              <a:rPr lang="en" altLang="zh-TW" dirty="0"/>
              <a:t>Methods Comparison</a:t>
            </a:r>
          </a:p>
          <a:p>
            <a:pPr lvl="1"/>
            <a:r>
              <a:rPr lang="en" altLang="zh-TW" dirty="0" err="1"/>
              <a:t>iCluster</a:t>
            </a:r>
            <a:endParaRPr lang="en" altLang="zh-TW" dirty="0"/>
          </a:p>
          <a:p>
            <a:pPr lvl="2"/>
            <a:r>
              <a:rPr lang="en" altLang="zh-TW" dirty="0"/>
              <a:t>Primary application: Clustering</a:t>
            </a:r>
          </a:p>
          <a:p>
            <a:pPr lvl="2"/>
            <a:r>
              <a:rPr lang="en" altLang="zh-TW" dirty="0"/>
              <a:t>It cannot drive variation in distinct subsets of views.</a:t>
            </a:r>
          </a:p>
          <a:p>
            <a:pPr lvl="2"/>
            <a:r>
              <a:rPr lang="en" altLang="zh-TW" dirty="0"/>
              <a:t>It cannot handle missing values.</a:t>
            </a:r>
          </a:p>
          <a:p>
            <a:pPr lvl="2"/>
            <a:r>
              <a:rPr lang="en" altLang="zh-TW" dirty="0"/>
              <a:t>Computationally demanding.</a:t>
            </a:r>
          </a:p>
          <a:p>
            <a:pPr lvl="1"/>
            <a:endParaRPr lang="en" altLang="zh-TW" dirty="0"/>
          </a:p>
          <a:p>
            <a:pPr lvl="1"/>
            <a:r>
              <a:rPr lang="en" altLang="zh-TW" dirty="0"/>
              <a:t>Grouped Factor Analysis (GFA)</a:t>
            </a:r>
          </a:p>
          <a:p>
            <a:pPr lvl="2"/>
            <a:r>
              <a:rPr lang="en" altLang="zh-TW" dirty="0"/>
              <a:t>Only deal with Gaussian observation data.</a:t>
            </a:r>
          </a:p>
          <a:p>
            <a:pPr lvl="2"/>
            <a:r>
              <a:rPr lang="en" altLang="zh-TW" dirty="0"/>
              <a:t>Use sparsity constraints throughout training </a:t>
            </a:r>
            <a:r>
              <a:rPr lang="en" altLang="zh-TW" dirty="0">
                <a:sym typeface="Wingdings" pitchFamily="2" charset="2"/>
              </a:rPr>
              <a:t> </a:t>
            </a:r>
            <a:r>
              <a:rPr lang="en" altLang="zh-TW" dirty="0"/>
              <a:t>Maintain factors that have near-zero relevance.</a:t>
            </a:r>
          </a:p>
          <a:p>
            <a:pPr lvl="2"/>
            <a:r>
              <a:rPr lang="en" altLang="zh-TW" dirty="0"/>
              <a:t>Use Gibbs sampling.</a:t>
            </a:r>
          </a:p>
          <a:p>
            <a:pPr lvl="2"/>
            <a:r>
              <a:rPr lang="en" altLang="zh-TW" dirty="0"/>
              <a:t>Still infer for deactivate factors.</a:t>
            </a:r>
          </a:p>
          <a:p>
            <a:pPr lvl="2"/>
            <a:r>
              <a:rPr lang="en" altLang="zh-TW" dirty="0"/>
              <a:t>Time-consuming when the data has missing values.</a:t>
            </a:r>
          </a:p>
          <a:p>
            <a:pPr lvl="2"/>
            <a:endParaRPr lang="en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711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3FCDC-DE91-B34D-BD19-F319AA5F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536537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Model Validation (Only MOFA)</a:t>
            </a:r>
          </a:p>
          <a:p>
            <a:pPr lvl="1"/>
            <a:r>
              <a:rPr kumimoji="1" lang="en-US" altLang="zh-TW" sz="2000" dirty="0"/>
              <a:t>Simulate data from the generative model</a:t>
            </a: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pPr marL="0" indent="0">
              <a:buNone/>
            </a:pP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10 repeats for every config.</a:t>
            </a:r>
          </a:p>
          <a:p>
            <a:r>
              <a:rPr kumimoji="1" lang="en-US" altLang="zh-TW" sz="2400" dirty="0"/>
              <a:t>Evaluation: The estimated number of factors.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138A3-3A70-734A-8C3F-EB8D9E72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2" b="33833"/>
          <a:stretch/>
        </p:blipFill>
        <p:spPr>
          <a:xfrm>
            <a:off x="1570695" y="2312096"/>
            <a:ext cx="7822478" cy="27708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blipFill>
                <a:blip r:embed="rId3"/>
                <a:stretch>
                  <a:fillRect l="-1765" t="-8696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/>
              <p:nvPr/>
            </p:nvSpPr>
            <p:spPr>
              <a:xfrm>
                <a:off x="9083948" y="3697542"/>
                <a:ext cx="2269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48" y="3697542"/>
                <a:ext cx="2269852" cy="276999"/>
              </a:xfrm>
              <a:prstGeom prst="rect">
                <a:avLst/>
              </a:prstGeom>
              <a:blipFill>
                <a:blip r:embed="rId4"/>
                <a:stretch>
                  <a:fillRect l="-1667" t="-4348" r="-2778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2" b="12979"/>
          <a:stretch/>
        </p:blipFill>
        <p:spPr>
          <a:xfrm>
            <a:off x="1252448" y="7601859"/>
            <a:ext cx="6797490" cy="3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1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3FCDC-DE91-B34D-BD19-F319AA5F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536537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Results for model validation (Only MOFA)</a:t>
            </a:r>
          </a:p>
          <a:p>
            <a:pPr lvl="1"/>
            <a:r>
              <a:rPr lang="en" altLang="zh-TW" sz="2000" dirty="0"/>
              <a:t>Accurately reconstruct the latent dimension, </a:t>
            </a:r>
            <a:r>
              <a:rPr lang="en" altLang="zh-TW" sz="2000" dirty="0">
                <a:solidFill>
                  <a:srgbClr val="FF0000"/>
                </a:solidFill>
              </a:rPr>
              <a:t>except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blipFill>
                <a:blip r:embed="rId2"/>
                <a:stretch>
                  <a:fillRect l="-1765" t="-8696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/>
              <p:nvPr/>
            </p:nvSpPr>
            <p:spPr>
              <a:xfrm>
                <a:off x="9083948" y="3697542"/>
                <a:ext cx="2269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48" y="3697542"/>
                <a:ext cx="2269852" cy="276999"/>
              </a:xfrm>
              <a:prstGeom prst="rect">
                <a:avLst/>
              </a:prstGeom>
              <a:blipFill>
                <a:blip r:embed="rId3"/>
                <a:stretch>
                  <a:fillRect l="-1667" t="-4348" r="-2778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22" b="12979"/>
          <a:stretch/>
        </p:blipFill>
        <p:spPr>
          <a:xfrm>
            <a:off x="1252448" y="7601859"/>
            <a:ext cx="6797490" cy="33491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C5B761F-53AE-234F-9085-863791903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517" y="2295979"/>
            <a:ext cx="7227047" cy="46331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D5DDBB1-54C0-CB48-AA89-BA908CB280BA}"/>
              </a:ext>
            </a:extLst>
          </p:cNvPr>
          <p:cNvSpPr/>
          <p:nvPr/>
        </p:nvSpPr>
        <p:spPr>
          <a:xfrm>
            <a:off x="2184364" y="2324783"/>
            <a:ext cx="251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Large numbers of factors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A8587F-E9CA-B34C-88E6-ECA8BF9C45AF}"/>
              </a:ext>
            </a:extLst>
          </p:cNvPr>
          <p:cNvSpPr/>
          <p:nvPr/>
        </p:nvSpPr>
        <p:spPr>
          <a:xfrm>
            <a:off x="7693344" y="4462574"/>
            <a:ext cx="344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High proportions of 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2118629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3FCDC-DE91-B34D-BD19-F319AA5F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2624"/>
            <a:ext cx="11089341" cy="536537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Results for model validation (Only MOFA)</a:t>
            </a:r>
          </a:p>
          <a:p>
            <a:pPr lvl="1"/>
            <a:r>
              <a:rPr lang="en" altLang="zh-TW" sz="1800" dirty="0"/>
              <a:t>Models that account for non- Gaussian observations </a:t>
            </a:r>
            <a:r>
              <a:rPr lang="en" altLang="zh-TW" sz="1800" dirty="0">
                <a:solidFill>
                  <a:srgbClr val="FF0000"/>
                </a:solidFill>
              </a:rPr>
              <a:t>improved the fit </a:t>
            </a:r>
            <a:r>
              <a:rPr lang="en" altLang="zh-TW" sz="1800" dirty="0"/>
              <a:t>when simulating binary or count data.</a:t>
            </a:r>
          </a:p>
          <a:p>
            <a:pPr marL="457200" lvl="1" indent="0">
              <a:buNone/>
            </a:pPr>
            <a:endParaRPr kumimoji="1" lang="en-US" altLang="zh-TW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blipFill>
                <a:blip r:embed="rId2"/>
                <a:stretch>
                  <a:fillRect l="-1765" t="-8696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2" b="12979"/>
          <a:stretch/>
        </p:blipFill>
        <p:spPr>
          <a:xfrm>
            <a:off x="1252448" y="7601859"/>
            <a:ext cx="6797490" cy="33491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196535B-73AD-8048-85F8-F22CA815C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8" y="2609358"/>
            <a:ext cx="5946427" cy="41276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497ED7-209D-4E41-8D8A-B62550801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68" y="2555570"/>
            <a:ext cx="6264432" cy="43833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B2F87B-00FE-3045-B785-537FF100902C}"/>
              </a:ext>
            </a:extLst>
          </p:cNvPr>
          <p:cNvSpPr/>
          <p:nvPr/>
        </p:nvSpPr>
        <p:spPr>
          <a:xfrm>
            <a:off x="2405532" y="2171633"/>
            <a:ext cx="1124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00B050"/>
                </a:solidFill>
              </a:rPr>
              <a:t>Bernoulli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31E98A-80FF-CA41-BBC2-8CB7A7BFC818}"/>
              </a:ext>
            </a:extLst>
          </p:cNvPr>
          <p:cNvSpPr/>
          <p:nvPr/>
        </p:nvSpPr>
        <p:spPr>
          <a:xfrm>
            <a:off x="8497771" y="2171633"/>
            <a:ext cx="97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00B050"/>
                </a:solidFill>
              </a:rPr>
              <a:t>Poisson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1388096-FC82-D044-8683-6F481B932F0E}"/>
                  </a:ext>
                </a:extLst>
              </p:cNvPr>
              <p:cNvSpPr txBox="1"/>
              <p:nvPr/>
            </p:nvSpPr>
            <p:spPr>
              <a:xfrm>
                <a:off x="10241388" y="4673167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1388096-FC82-D044-8683-6F481B93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388" y="4673167"/>
                <a:ext cx="160300" cy="276999"/>
              </a:xfrm>
              <a:prstGeom prst="rect">
                <a:avLst/>
              </a:prstGeom>
              <a:blipFill>
                <a:blip r:embed="rId6"/>
                <a:stretch>
                  <a:fillRect l="-28571" r="-28571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7A31B13-A38D-694C-B219-6617AFF9213B}"/>
                  </a:ext>
                </a:extLst>
              </p:cNvPr>
              <p:cNvSpPr txBox="1"/>
              <p:nvPr/>
            </p:nvSpPr>
            <p:spPr>
              <a:xfrm>
                <a:off x="7006427" y="2371688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7A31B13-A38D-694C-B219-6617AFF9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427" y="2371688"/>
                <a:ext cx="160300" cy="276999"/>
              </a:xfrm>
              <a:prstGeom prst="rect">
                <a:avLst/>
              </a:prstGeom>
              <a:blipFill>
                <a:blip r:embed="rId7"/>
                <a:stretch>
                  <a:fillRect l="-41667" r="-3333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406225-E5E0-3247-AC3D-1993292B14B4}"/>
                  </a:ext>
                </a:extLst>
              </p:cNvPr>
              <p:cNvSpPr txBox="1"/>
              <p:nvPr/>
            </p:nvSpPr>
            <p:spPr>
              <a:xfrm>
                <a:off x="1074488" y="2443965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406225-E5E0-3247-AC3D-1993292B1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8" y="2443965"/>
                <a:ext cx="160300" cy="276999"/>
              </a:xfrm>
              <a:prstGeom prst="rect">
                <a:avLst/>
              </a:prstGeom>
              <a:blipFill>
                <a:blip r:embed="rId8"/>
                <a:stretch>
                  <a:fillRect l="-30769" r="-30769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033846B-7646-B24C-9140-F48C7D9E46BB}"/>
                  </a:ext>
                </a:extLst>
              </p:cNvPr>
              <p:cNvSpPr txBox="1"/>
              <p:nvPr/>
            </p:nvSpPr>
            <p:spPr>
              <a:xfrm>
                <a:off x="4100564" y="4608758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033846B-7646-B24C-9140-F48C7D9E4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64" y="4608758"/>
                <a:ext cx="160300" cy="276999"/>
              </a:xfrm>
              <a:prstGeom prst="rect">
                <a:avLst/>
              </a:prstGeom>
              <a:blipFill>
                <a:blip r:embed="rId9"/>
                <a:stretch>
                  <a:fillRect l="-28571" r="-21429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624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93FCDC-DE91-B34D-BD19-F319AA5F6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624"/>
                <a:ext cx="10515600" cy="536537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Model Comparison (MOFA, GFA, </a:t>
                </a:r>
                <a:r>
                  <a:rPr kumimoji="1" lang="en-US" altLang="zh-TW" sz="2400" dirty="0" err="1"/>
                  <a:t>iCluster</a:t>
                </a:r>
                <a:r>
                  <a:rPr kumimoji="1" lang="en-US" altLang="zh-TW" sz="2400" dirty="0"/>
                  <a:t>)</a:t>
                </a:r>
              </a:p>
              <a:p>
                <a:pPr lvl="1"/>
                <a:r>
                  <a:rPr kumimoji="1" lang="en-US" altLang="zh-TW" sz="2000" dirty="0"/>
                  <a:t>Simulate data from the generative model</a:t>
                </a:r>
              </a:p>
              <a:p>
                <a:endParaRPr kumimoji="1" lang="en-US" altLang="zh-TW" sz="2400" dirty="0"/>
              </a:p>
              <a:p>
                <a:pPr marL="0" indent="0">
                  <a:buNone/>
                </a:pPr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pPr lvl="1"/>
                <a:r>
                  <a:rPr kumimoji="1" lang="en-US" altLang="zh-TW" sz="2000" dirty="0"/>
                  <a:t>Evaluation</a:t>
                </a:r>
              </a:p>
              <a:p>
                <a:pPr lvl="2"/>
                <a:r>
                  <a:rPr kumimoji="1" lang="en-US" altLang="zh-TW" sz="1800" dirty="0"/>
                  <a:t>For the reconstruction of factor activity patterns:</a:t>
                </a:r>
              </a:p>
              <a:p>
                <a:pPr lvl="3"/>
                <a:r>
                  <a:rPr kumimoji="1" lang="en-US" altLang="zh-TW" sz="1600" dirty="0"/>
                  <a:t>Generate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15 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𝑓𝑎𝑐𝑡𝑜𝑟𝑠</m:t>
                    </m:r>
                  </m:oMath>
                </a14:m>
                <a:r>
                  <a:rPr kumimoji="1" lang="en-US" altLang="zh-TW" sz="1600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C93FCDC-DE91-B34D-BD19-F319AA5F6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624"/>
                <a:ext cx="10515600" cy="5365376"/>
              </a:xfrm>
              <a:blipFill>
                <a:blip r:embed="rId2"/>
                <a:stretch>
                  <a:fillRect l="-724" t="-1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9265024" y="2744898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024" y="2744898"/>
                <a:ext cx="2141612" cy="276999"/>
              </a:xfrm>
              <a:prstGeom prst="rect">
                <a:avLst/>
              </a:prstGeom>
              <a:blipFill>
                <a:blip r:embed="rId3"/>
                <a:stretch>
                  <a:fillRect l="-1775" t="-9091" r="-2959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91" b="12979"/>
          <a:stretch/>
        </p:blipFill>
        <p:spPr>
          <a:xfrm>
            <a:off x="1382436" y="2435082"/>
            <a:ext cx="7882588" cy="8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583704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 Basic strategy for the integration of omics data:</a:t>
            </a:r>
          </a:p>
          <a:p>
            <a:pPr lvl="1"/>
            <a:r>
              <a:rPr lang="en" altLang="zh-TW" sz="2000" dirty="0"/>
              <a:t>Testing for marginal associations between different data modalities, such as molecular quantitative trait locus mapping.</a:t>
            </a:r>
          </a:p>
          <a:p>
            <a:pPr marL="457200" lvl="1" indent="0">
              <a:buNone/>
            </a:pPr>
            <a:r>
              <a:rPr lang="en" altLang="zh-TW" sz="2000" dirty="0"/>
              <a:t>    </a:t>
            </a:r>
            <a:r>
              <a:rPr lang="en" altLang="zh-TW" sz="2000" dirty="0">
                <a:sym typeface="Wingdings" pitchFamily="2" charset="2"/>
              </a:rPr>
              <a:t> </a:t>
            </a:r>
            <a:r>
              <a:rPr lang="en" altLang="zh-TW" sz="2000" dirty="0">
                <a:solidFill>
                  <a:srgbClr val="0070C0"/>
                </a:solidFill>
                <a:sym typeface="Wingdings" pitchFamily="2" charset="2"/>
              </a:rPr>
              <a:t>Useful for variant annotation</a:t>
            </a:r>
          </a:p>
          <a:p>
            <a:pPr marL="457200" lvl="1" indent="0">
              <a:buNone/>
            </a:pPr>
            <a:r>
              <a:rPr lang="en" altLang="zh-TW" sz="2000" dirty="0">
                <a:sym typeface="Wingdings" pitchFamily="2" charset="2"/>
              </a:rPr>
              <a:t>     </a:t>
            </a:r>
            <a:r>
              <a:rPr lang="en" altLang="zh-TW" sz="2000" dirty="0">
                <a:solidFill>
                  <a:srgbClr val="FF0000"/>
                </a:solidFill>
                <a:sym typeface="Wingdings" pitchFamily="2" charset="2"/>
              </a:rPr>
              <a:t>Cannot provide a coherent global map of the molecular differences between samples. </a:t>
            </a:r>
          </a:p>
          <a:p>
            <a:pPr lvl="1"/>
            <a:r>
              <a:rPr lang="en" altLang="zh-TW" sz="2000" dirty="0"/>
              <a:t>The use of kernel- or graph-based methods to combine different</a:t>
            </a:r>
            <a:r>
              <a:rPr lang="en" altLang="zh-TW" dirty="0"/>
              <a:t> </a:t>
            </a:r>
            <a:r>
              <a:rPr lang="en" altLang="zh-TW" sz="2000" dirty="0"/>
              <a:t>data types into a common similarity network between samples </a:t>
            </a:r>
          </a:p>
          <a:p>
            <a:pPr marL="457200" lvl="1" indent="0">
              <a:buNone/>
            </a:pPr>
            <a:r>
              <a:rPr lang="en" altLang="zh-TW" dirty="0"/>
              <a:t>    </a:t>
            </a:r>
            <a:r>
              <a:rPr lang="en" altLang="zh-TW" sz="2000" dirty="0">
                <a:sym typeface="Wingdings" pitchFamily="2" charset="2"/>
              </a:rPr>
              <a:t> </a:t>
            </a:r>
            <a:r>
              <a:rPr lang="en" altLang="zh-TW" sz="2000" dirty="0">
                <a:solidFill>
                  <a:srgbClr val="FF0000"/>
                </a:solidFill>
              </a:rPr>
              <a:t>Difficult to pinpoint the molecular determinants of the resulting graph structure. </a:t>
            </a:r>
            <a:endParaRPr lang="en" altLang="zh-TW" sz="2000" dirty="0"/>
          </a:p>
          <a:p>
            <a:r>
              <a:rPr lang="en" altLang="zh-TW" sz="2400" dirty="0">
                <a:sym typeface="Wingdings" pitchFamily="2" charset="2"/>
              </a:rPr>
              <a:t>The shortage of current methods</a:t>
            </a:r>
          </a:p>
          <a:p>
            <a:pPr lvl="1"/>
            <a:r>
              <a:rPr lang="en" altLang="zh-TW" sz="2000" dirty="0"/>
              <a:t>Cannot reconstruct the underlying factors (such as continuous gradients, discrete clusters, or both) that drive the observed variation across samples. </a:t>
            </a:r>
            <a:r>
              <a:rPr lang="en" altLang="zh-TW" sz="2000" dirty="0">
                <a:sym typeface="Wingdings" pitchFamily="2" charset="2"/>
              </a:rPr>
              <a:t> </a:t>
            </a:r>
            <a:r>
              <a:rPr lang="en" altLang="zh-TW" sz="2000" dirty="0">
                <a:solidFill>
                  <a:srgbClr val="FF0000"/>
                </a:solidFill>
              </a:rPr>
              <a:t>Interpretability</a:t>
            </a:r>
          </a:p>
          <a:p>
            <a:pPr lvl="1"/>
            <a:r>
              <a:rPr lang="en" altLang="zh-TW" sz="2000" dirty="0"/>
              <a:t>Estimated features lack sparsity </a:t>
            </a:r>
            <a:r>
              <a:rPr lang="en" altLang="zh-TW" sz="2000" dirty="0">
                <a:sym typeface="Wingdings" pitchFamily="2" charset="2"/>
              </a:rPr>
              <a:t> </a:t>
            </a:r>
            <a:r>
              <a:rPr lang="en" altLang="zh-TW" sz="2000" dirty="0">
                <a:solidFill>
                  <a:srgbClr val="FF0000"/>
                </a:solidFill>
                <a:sym typeface="Wingdings" pitchFamily="2" charset="2"/>
              </a:rPr>
              <a:t>Reduce i</a:t>
            </a:r>
            <a:r>
              <a:rPr lang="en" altLang="zh-TW" sz="2000" dirty="0">
                <a:solidFill>
                  <a:srgbClr val="FF0000"/>
                </a:solidFill>
              </a:rPr>
              <a:t>nterpretability</a:t>
            </a:r>
          </a:p>
          <a:p>
            <a:pPr lvl="1"/>
            <a:r>
              <a:rPr lang="en" altLang="zh-TW" sz="2000" dirty="0"/>
              <a:t>Require a substantial number of parameters </a:t>
            </a:r>
            <a:r>
              <a:rPr lang="en" altLang="zh-TW" sz="2000" dirty="0">
                <a:sym typeface="Wingdings" pitchFamily="2" charset="2"/>
              </a:rPr>
              <a:t> </a:t>
            </a:r>
            <a:r>
              <a:rPr lang="en" altLang="zh-TW" sz="2000" dirty="0">
                <a:solidFill>
                  <a:srgbClr val="FF0000"/>
                </a:solidFill>
                <a:sym typeface="Wingdings" pitchFamily="2" charset="2"/>
              </a:rPr>
              <a:t>computationally demanding </a:t>
            </a:r>
          </a:p>
          <a:p>
            <a:pPr lvl="1"/>
            <a:r>
              <a:rPr lang="en" altLang="zh-TW" sz="2000" dirty="0"/>
              <a:t>Cannot handle missing values and non-Gaussian data modalities (Binary readouts or count-based traits) </a:t>
            </a:r>
            <a:r>
              <a:rPr lang="en" altLang="zh-TW" sz="2000" dirty="0">
                <a:sym typeface="Wingdings" pitchFamily="2" charset="2"/>
              </a:rPr>
              <a:t></a:t>
            </a:r>
            <a:r>
              <a:rPr lang="en" altLang="zh-TW" sz="2000" dirty="0"/>
              <a:t> </a:t>
            </a:r>
            <a:r>
              <a:rPr lang="en" altLang="zh-TW" sz="2000" dirty="0">
                <a:solidFill>
                  <a:srgbClr val="FF0000"/>
                </a:solidFill>
              </a:rPr>
              <a:t>Inflexibility for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3195491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3FCDC-DE91-B34D-BD19-F319AA5F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536537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Results for model comparison (MOFA, GFA, </a:t>
            </a:r>
            <a:r>
              <a:rPr kumimoji="1" lang="en-US" altLang="zh-TW" sz="2400" dirty="0" err="1"/>
              <a:t>iCluster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" altLang="zh-TW" sz="2000" dirty="0"/>
              <a:t>GFA and </a:t>
            </a:r>
            <a:r>
              <a:rPr kumimoji="1" lang="en-US" altLang="zh-TW" sz="2000" dirty="0" err="1"/>
              <a:t>iCluster</a:t>
            </a:r>
            <a:r>
              <a:rPr kumimoji="1" lang="en-US" altLang="zh-TW" sz="2000" dirty="0"/>
              <a:t> tends to infer redundant factors.</a:t>
            </a:r>
          </a:p>
          <a:p>
            <a:pPr lvl="1"/>
            <a:endParaRPr lang="en" altLang="zh-TW" sz="2000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blipFill>
                <a:blip r:embed="rId2"/>
                <a:stretch>
                  <a:fillRect l="-1765" t="-8696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/>
              <p:nvPr/>
            </p:nvSpPr>
            <p:spPr>
              <a:xfrm>
                <a:off x="9653656" y="364375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FDE57F-7A8D-914E-ADD3-519CF3D0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56" y="3643754"/>
                <a:ext cx="2141612" cy="276999"/>
              </a:xfrm>
              <a:prstGeom prst="rect">
                <a:avLst/>
              </a:prstGeom>
              <a:blipFill>
                <a:blip r:embed="rId3"/>
                <a:stretch>
                  <a:fillRect l="-1765" t="-4348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22" b="12979"/>
          <a:stretch/>
        </p:blipFill>
        <p:spPr>
          <a:xfrm>
            <a:off x="1252448" y="7601859"/>
            <a:ext cx="6797490" cy="33491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58FAE02-35FD-ED41-BBDD-E31B77AAD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08" y="2883156"/>
            <a:ext cx="8091290" cy="3168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3B496-F1E3-0D49-AB01-C887D845603A}"/>
                  </a:ext>
                </a:extLst>
              </p:cNvPr>
              <p:cNvSpPr/>
              <p:nvPr/>
            </p:nvSpPr>
            <p:spPr>
              <a:xfrm>
                <a:off x="7127042" y="6124389"/>
                <a:ext cx="3439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" altLang="zh-TW" dirty="0">
                    <a:latin typeface="ArialMT"/>
                  </a:rPr>
                  <a:t>true factors, inferred factors)  </a:t>
                </a:r>
                <a:endParaRPr lang="en" altLang="zh-TW" dirty="0">
                  <a:effectLst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3B496-F1E3-0D49-AB01-C887D8456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42" y="6124389"/>
                <a:ext cx="3439981" cy="369332"/>
              </a:xfrm>
              <a:prstGeom prst="rect">
                <a:avLst/>
              </a:prstGeom>
              <a:blipFill>
                <a:blip r:embed="rId6"/>
                <a:stretch>
                  <a:fillRect t="-6667" r="-368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1EDCE49-983A-3A49-9F6D-9479555E8446}"/>
                  </a:ext>
                </a:extLst>
              </p:cNvPr>
              <p:cNvSpPr/>
              <p:nvPr/>
            </p:nvSpPr>
            <p:spPr>
              <a:xfrm>
                <a:off x="3765996" y="2334211"/>
                <a:ext cx="3696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" altLang="zh-TW" dirty="0">
                    <a:latin typeface="ArialMT"/>
                  </a:rPr>
                  <a:t>inferred factors, inferred factors)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1EDCE49-983A-3A49-9F6D-9479555E8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996" y="2334211"/>
                <a:ext cx="3696461" cy="369332"/>
              </a:xfrm>
              <a:prstGeom prst="rect">
                <a:avLst/>
              </a:prstGeom>
              <a:blipFill>
                <a:blip r:embed="rId7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EC102A8-B991-9849-BB3A-19108C23B4A2}"/>
                  </a:ext>
                </a:extLst>
              </p:cNvPr>
              <p:cNvSpPr txBox="1"/>
              <p:nvPr/>
            </p:nvSpPr>
            <p:spPr>
              <a:xfrm>
                <a:off x="7362259" y="2393580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EC102A8-B991-9849-BB3A-19108C23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59" y="2393580"/>
                <a:ext cx="160300" cy="276999"/>
              </a:xfrm>
              <a:prstGeom prst="rect">
                <a:avLst/>
              </a:prstGeom>
              <a:blipFill>
                <a:blip r:embed="rId8"/>
                <a:stretch>
                  <a:fillRect l="-30769" r="-30769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F8F42B-6EB9-B745-8A1B-4F3211EF6BBE}"/>
                  </a:ext>
                </a:extLst>
              </p:cNvPr>
              <p:cNvSpPr txBox="1"/>
              <p:nvPr/>
            </p:nvSpPr>
            <p:spPr>
              <a:xfrm>
                <a:off x="10326041" y="6184002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F8F42B-6EB9-B745-8A1B-4F3211EF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041" y="6184002"/>
                <a:ext cx="160300" cy="276999"/>
              </a:xfrm>
              <a:prstGeom prst="rect">
                <a:avLst/>
              </a:prstGeom>
              <a:blipFill>
                <a:blip r:embed="rId9"/>
                <a:stretch>
                  <a:fillRect l="-28571" r="-28571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5410C69-D3BC-644D-B6F5-EF0F3EA77EA6}"/>
                  </a:ext>
                </a:extLst>
              </p:cNvPr>
              <p:cNvSpPr/>
              <p:nvPr/>
            </p:nvSpPr>
            <p:spPr>
              <a:xfrm>
                <a:off x="9561323" y="4387368"/>
                <a:ext cx="2163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5410C69-D3BC-644D-B6F5-EF0F3EA77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1323" y="4387368"/>
                <a:ext cx="2163669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3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93FCDC-DE91-B34D-BD19-F319AA5F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536537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Results for model comparison (MOFA, GFA, </a:t>
            </a:r>
            <a:r>
              <a:rPr kumimoji="1" lang="en-US" altLang="zh-TW" sz="2400" dirty="0" err="1"/>
              <a:t>iCluster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" altLang="zh-TW" sz="2000" dirty="0"/>
              <a:t>GFA and </a:t>
            </a:r>
            <a:r>
              <a:rPr kumimoji="1" lang="en-US" altLang="zh-TW" sz="2000" dirty="0" err="1"/>
              <a:t>iCluster</a:t>
            </a:r>
            <a:r>
              <a:rPr kumimoji="1" lang="en-US" altLang="zh-TW" sz="2000" dirty="0"/>
              <a:t> were less accurate in recovering patterns of shared factor activity across views.</a:t>
            </a:r>
          </a:p>
          <a:p>
            <a:pPr lvl="1"/>
            <a:endParaRPr lang="en" altLang="zh-TW" sz="2000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20AD09-636F-D745-A97C-7459C1A7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/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964901E-965B-B943-8C86-3499B3B0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926" y="8112424"/>
                <a:ext cx="2141612" cy="276999"/>
              </a:xfrm>
              <a:prstGeom prst="rect">
                <a:avLst/>
              </a:prstGeom>
              <a:blipFill>
                <a:blip r:embed="rId2"/>
                <a:stretch>
                  <a:fillRect l="-1765" t="-8696" r="-2941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57C464ED-74D3-9949-B5B5-6AEB27243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2" b="12979"/>
          <a:stretch/>
        </p:blipFill>
        <p:spPr>
          <a:xfrm>
            <a:off x="1252448" y="7601859"/>
            <a:ext cx="6797490" cy="33491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80D4F9-8CF5-D048-842B-816C7B59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003" y="2245659"/>
            <a:ext cx="6049936" cy="4568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F8F42B-6EB9-B745-8A1B-4F3211EF6BBE}"/>
                  </a:ext>
                </a:extLst>
              </p:cNvPr>
              <p:cNvSpPr txBox="1"/>
              <p:nvPr/>
            </p:nvSpPr>
            <p:spPr>
              <a:xfrm>
                <a:off x="8738639" y="4529740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F8F42B-6EB9-B745-8A1B-4F3211EF6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639" y="4529740"/>
                <a:ext cx="160300" cy="276999"/>
              </a:xfrm>
              <a:prstGeom prst="rect">
                <a:avLst/>
              </a:prstGeom>
              <a:blipFill>
                <a:blip r:embed="rId5"/>
                <a:stretch>
                  <a:fillRect l="-28571" r="-2857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158CF52-40B7-0843-9265-485C1043BB41}"/>
                  </a:ext>
                </a:extLst>
              </p:cNvPr>
              <p:cNvSpPr txBox="1"/>
              <p:nvPr/>
            </p:nvSpPr>
            <p:spPr>
              <a:xfrm>
                <a:off x="9557741" y="4267184"/>
                <a:ext cx="2141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158CF52-40B7-0843-9265-485C1043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741" y="4267184"/>
                <a:ext cx="2141612" cy="276999"/>
              </a:xfrm>
              <a:prstGeom prst="rect">
                <a:avLst/>
              </a:prstGeom>
              <a:blipFill>
                <a:blip r:embed="rId6"/>
                <a:stretch>
                  <a:fillRect l="-1775" t="-9091" r="-2959" b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C2AE068-6C09-9C49-A26D-A9E57E71C3EE}"/>
                  </a:ext>
                </a:extLst>
              </p:cNvPr>
              <p:cNvSpPr/>
              <p:nvPr/>
            </p:nvSpPr>
            <p:spPr>
              <a:xfrm>
                <a:off x="685334" y="3138432"/>
                <a:ext cx="2163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C2AE068-6C09-9C49-A26D-A9E57E71C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4" y="3138432"/>
                <a:ext cx="21636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A55F181-2081-2B44-8C35-E099BE3386E0}"/>
                  </a:ext>
                </a:extLst>
              </p:cNvPr>
              <p:cNvSpPr/>
              <p:nvPr/>
            </p:nvSpPr>
            <p:spPr>
              <a:xfrm>
                <a:off x="685334" y="5340152"/>
                <a:ext cx="2163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𝑓𝑎𝑐𝑡𝑜𝑟𝑠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A55F181-2081-2B44-8C35-E099BE338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4" y="5340152"/>
                <a:ext cx="216366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C5DD217-9AA4-FF4F-B251-53DAD982BDAF}"/>
              </a:ext>
            </a:extLst>
          </p:cNvPr>
          <p:cNvSpPr/>
          <p:nvPr/>
        </p:nvSpPr>
        <p:spPr>
          <a:xfrm>
            <a:off x="9548471" y="4878487"/>
            <a:ext cx="2553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latin typeface="ArialMT"/>
              </a:rPr>
              <a:t>For </a:t>
            </a:r>
            <a:r>
              <a:rPr lang="en" altLang="zh-TW" dirty="0" err="1">
                <a:latin typeface="ArialMT"/>
              </a:rPr>
              <a:t>iCluster</a:t>
            </a:r>
            <a:r>
              <a:rPr lang="en" altLang="zh-TW" dirty="0">
                <a:latin typeface="ArialMT"/>
              </a:rPr>
              <a:t>, the true number of factors was used </a:t>
            </a:r>
            <a:endParaRPr lang="en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2844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8977" cy="435133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Chronic lymphocytic leukemia (CLL)</a:t>
            </a:r>
          </a:p>
          <a:p>
            <a:r>
              <a:rPr kumimoji="1" lang="en-US" altLang="zh-TW" sz="2400" dirty="0"/>
              <a:t>Data types: (</a:t>
            </a:r>
            <a:r>
              <a:rPr kumimoji="1" lang="en-US" altLang="zh-TW" sz="2400" dirty="0" err="1"/>
              <a:t>Choosed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en-US" altLang="zh-TW" sz="2000" dirty="0"/>
              <a:t>Somatic mutation status. (Mutations)</a:t>
            </a:r>
          </a:p>
          <a:p>
            <a:pPr lvl="1"/>
            <a:r>
              <a:rPr kumimoji="1" lang="en-US" altLang="zh-TW" sz="2000" dirty="0"/>
              <a:t>Transcriptome profiling. (mRNA)</a:t>
            </a:r>
          </a:p>
          <a:p>
            <a:pPr lvl="1"/>
            <a:r>
              <a:rPr kumimoji="1" lang="en-US" altLang="zh-TW" sz="2000" dirty="0"/>
              <a:t>DNA methylation. (Methylation)</a:t>
            </a:r>
          </a:p>
          <a:p>
            <a:pPr lvl="1"/>
            <a:r>
              <a:rPr kumimoji="1" lang="en-US" altLang="zh-TW" sz="2000" dirty="0"/>
              <a:t>Ex vivo drug response measurements. (Drug response)</a:t>
            </a:r>
          </a:p>
          <a:p>
            <a:r>
              <a:rPr kumimoji="1" lang="en-US" altLang="zh-TW" sz="2400" dirty="0"/>
              <a:t>Nearly 40% of 200 samples data is partially missing.</a:t>
            </a:r>
          </a:p>
          <a:p>
            <a:r>
              <a:rPr kumimoji="1" lang="en-US" altLang="zh-TW" sz="2400" dirty="0"/>
              <a:t>Consuming Time:</a:t>
            </a:r>
          </a:p>
          <a:p>
            <a:pPr lvl="1"/>
            <a:r>
              <a:rPr kumimoji="1" lang="en-US" altLang="zh-TW" sz="2000" dirty="0"/>
              <a:t>MOFA: 25mins</a:t>
            </a:r>
          </a:p>
          <a:p>
            <a:pPr lvl="1"/>
            <a:r>
              <a:rPr kumimoji="1" lang="en-US" altLang="zh-TW" sz="2000" dirty="0"/>
              <a:t>GFA: 34hrs</a:t>
            </a:r>
          </a:p>
          <a:p>
            <a:pPr lvl="1"/>
            <a:r>
              <a:rPr kumimoji="1" lang="en-US" altLang="zh-TW" sz="2000" dirty="0" err="1"/>
              <a:t>iCluster</a:t>
            </a:r>
            <a:r>
              <a:rPr kumimoji="1" lang="en-US" altLang="zh-TW" sz="2000" dirty="0"/>
              <a:t>: 5-6 days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6F5C9C-241D-9343-B82A-97F1B069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77" y="2055957"/>
            <a:ext cx="3587235" cy="35622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717978-A4E7-C34D-B98F-312D554007FE}"/>
              </a:ext>
            </a:extLst>
          </p:cNvPr>
          <p:cNvSpPr txBox="1"/>
          <p:nvPr/>
        </p:nvSpPr>
        <p:spPr>
          <a:xfrm>
            <a:off x="7646995" y="2007285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9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1299587-2D7D-E64A-9B36-FE9ABB9D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43" y="4786862"/>
            <a:ext cx="4931475" cy="19750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6295" cy="435133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10 factors are detected. (variance threshold: 2%)</a:t>
            </a:r>
          </a:p>
          <a:p>
            <a:r>
              <a:rPr kumimoji="1" lang="en-US" altLang="zh-TW" sz="2400" dirty="0"/>
              <a:t>25 trials (random initializations) are conducted.</a:t>
            </a:r>
          </a:p>
          <a:p>
            <a:r>
              <a:rPr kumimoji="1" lang="en-US" altLang="zh-TW" sz="2400" dirty="0"/>
              <a:t>Factors are orthogonal. (S6: c, d)</a:t>
            </a:r>
          </a:p>
          <a:p>
            <a:r>
              <a:rPr kumimoji="1" lang="en-US" altLang="zh-TW" sz="2400" dirty="0"/>
              <a:t>Robustness in algorithm initialization. (S6: a, b, c, d)</a:t>
            </a:r>
          </a:p>
          <a:p>
            <a:r>
              <a:rPr kumimoji="1" lang="en-US" altLang="zh-TW" sz="2400" dirty="0"/>
              <a:t>Robustness in subsampling of the data. (S7: a, b)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D8D567-FE88-8E4A-B292-02158ED8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65393"/>
            <a:ext cx="2512236" cy="18878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9CE2C2-45A6-0148-9D5B-C8960FE7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661" y="3067988"/>
            <a:ext cx="2735304" cy="19289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B2F1AC0-B5F1-3C4C-AEF5-142233D1E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089" y="4865393"/>
            <a:ext cx="2692883" cy="180725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26F0AE-1416-6748-82C0-8B0217F9903F}"/>
              </a:ext>
            </a:extLst>
          </p:cNvPr>
          <p:cNvSpPr txBox="1"/>
          <p:nvPr/>
        </p:nvSpPr>
        <p:spPr>
          <a:xfrm>
            <a:off x="6225800" y="4448432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S7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582011-C23A-F34F-B67E-051B8667C9D6}"/>
              </a:ext>
            </a:extLst>
          </p:cNvPr>
          <p:cNvSpPr txBox="1"/>
          <p:nvPr/>
        </p:nvSpPr>
        <p:spPr>
          <a:xfrm>
            <a:off x="838200" y="4504915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S6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2E96-C8E8-8B41-9F8A-B00320114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130" y="1163522"/>
            <a:ext cx="2898001" cy="197064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A5C640-7112-D343-9E52-39FB0367694D}"/>
              </a:ext>
            </a:extLst>
          </p:cNvPr>
          <p:cNvSpPr txBox="1"/>
          <p:nvPr/>
        </p:nvSpPr>
        <p:spPr>
          <a:xfrm>
            <a:off x="8986160" y="809641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S6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84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6295" cy="4351338"/>
          </a:xfrm>
        </p:spPr>
        <p:txBody>
          <a:bodyPr/>
          <a:lstStyle/>
          <a:p>
            <a:r>
              <a:rPr kumimoji="1" lang="en-US" altLang="zh-TW" dirty="0"/>
              <a:t>Variance decomposition by factor (2B)</a:t>
            </a:r>
          </a:p>
          <a:p>
            <a:pPr lvl="1"/>
            <a:r>
              <a:rPr kumimoji="1" lang="en-US" altLang="zh-TW" dirty="0"/>
              <a:t>Multiple molecular data modalities: Factor1 and factor2.</a:t>
            </a:r>
          </a:p>
          <a:p>
            <a:pPr lvl="1"/>
            <a:r>
              <a:rPr kumimoji="1" lang="en-US" altLang="zh-TW" dirty="0"/>
              <a:t>Two data modalities: Factor 3 and factor 5.</a:t>
            </a:r>
          </a:p>
          <a:p>
            <a:pPr lvl="1"/>
            <a:r>
              <a:rPr kumimoji="1" lang="en-US" altLang="zh-TW" dirty="0"/>
              <a:t>Single data modality: Factor 4.</a:t>
            </a:r>
          </a:p>
          <a:p>
            <a:r>
              <a:rPr kumimoji="1" lang="en-US" altLang="zh-TW" dirty="0"/>
              <a:t>Total variation explained (2C)</a:t>
            </a:r>
          </a:p>
          <a:p>
            <a:pPr lvl="1"/>
            <a:r>
              <a:rPr kumimoji="1" lang="en-US" altLang="zh-TW" dirty="0"/>
              <a:t>Drug response: 41%</a:t>
            </a:r>
          </a:p>
          <a:p>
            <a:pPr lvl="1"/>
            <a:r>
              <a:rPr kumimoji="1" lang="en-US" altLang="zh-TW" dirty="0"/>
              <a:t>mRNA: 38%</a:t>
            </a:r>
          </a:p>
          <a:p>
            <a:pPr lvl="1"/>
            <a:r>
              <a:rPr kumimoji="1" lang="en-US" altLang="zh-TW" dirty="0"/>
              <a:t>Methylation: 24%</a:t>
            </a:r>
          </a:p>
          <a:p>
            <a:pPr lvl="1"/>
            <a:r>
              <a:rPr kumimoji="1" lang="en-US" altLang="zh-TW" dirty="0"/>
              <a:t>Mutations: 24%</a:t>
            </a:r>
          </a:p>
          <a:p>
            <a:endParaRPr kumimoji="1" lang="en-US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A5C640-7112-D343-9E52-39FB0367694D}"/>
              </a:ext>
            </a:extLst>
          </p:cNvPr>
          <p:cNvSpPr txBox="1"/>
          <p:nvPr/>
        </p:nvSpPr>
        <p:spPr>
          <a:xfrm>
            <a:off x="8733923" y="660129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FC9E81-8124-1F4C-A737-17DD3760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15" y="3583459"/>
            <a:ext cx="2023190" cy="32340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185088-B631-DC4C-8EDD-AE12A3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93" y="734457"/>
            <a:ext cx="3106769" cy="2849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BFF144E-68E0-AD4E-BAC4-3C53515A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299" y="978477"/>
            <a:ext cx="728267" cy="224663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373D5C1-1D87-6440-8528-DA1821A81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26" y="3850823"/>
            <a:ext cx="836862" cy="258163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01DDD7-1BEB-EC47-8B3A-590F56431638}"/>
              </a:ext>
            </a:extLst>
          </p:cNvPr>
          <p:cNvSpPr txBox="1"/>
          <p:nvPr/>
        </p:nvSpPr>
        <p:spPr>
          <a:xfrm>
            <a:off x="8639660" y="3547997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3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B67603-BF73-C04D-87FB-21DCC672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70"/>
          <a:stretch/>
        </p:blipFill>
        <p:spPr>
          <a:xfrm>
            <a:off x="1345121" y="4653921"/>
            <a:ext cx="2824392" cy="20855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7893"/>
            <a:ext cx="7453184" cy="4351338"/>
          </a:xfrm>
        </p:spPr>
        <p:txBody>
          <a:bodyPr/>
          <a:lstStyle/>
          <a:p>
            <a:r>
              <a:rPr kumimoji="1" lang="en-US" altLang="zh-TW" dirty="0"/>
              <a:t>Factor redundancy (S8: a, b, c, d)</a:t>
            </a:r>
          </a:p>
          <a:p>
            <a:pPr lvl="1"/>
            <a:r>
              <a:rPr kumimoji="1" lang="en-US" altLang="zh-TW" dirty="0"/>
              <a:t>Factors activate in multiple data modalities could still be detected when excluding specific data modality.</a:t>
            </a:r>
          </a:p>
          <a:p>
            <a:pPr lvl="1"/>
            <a:r>
              <a:rPr kumimoji="1" lang="en-US" altLang="zh-TW" dirty="0"/>
              <a:t>S8 a, c: correlation on 121 samples (X-axis: </a:t>
            </a:r>
            <a:r>
              <a:rPr lang="en" altLang="zh-TW" dirty="0"/>
              <a:t>the MOFA factors discovered on the full datasets.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S8 b, d: prediction for 121 samples based on 10 factors.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A5C640-7112-D343-9E52-39FB0367694D}"/>
              </a:ext>
            </a:extLst>
          </p:cNvPr>
          <p:cNvSpPr txBox="1"/>
          <p:nvPr/>
        </p:nvSpPr>
        <p:spPr>
          <a:xfrm>
            <a:off x="8563398" y="1407407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S8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FACDAE-F73C-BB46-B55D-084B2230B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17"/>
          <a:stretch/>
        </p:blipFill>
        <p:spPr>
          <a:xfrm>
            <a:off x="8563398" y="1776739"/>
            <a:ext cx="3628602" cy="425526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C366DAB-7A0D-2F46-BCF7-3D68CA676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3" b="790"/>
          <a:stretch/>
        </p:blipFill>
        <p:spPr>
          <a:xfrm>
            <a:off x="4441526" y="4653920"/>
            <a:ext cx="2824392" cy="222101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E234E9-B9D9-6B41-80B0-D8493A76799F}"/>
              </a:ext>
            </a:extLst>
          </p:cNvPr>
          <p:cNvSpPr txBox="1"/>
          <p:nvPr/>
        </p:nvSpPr>
        <p:spPr>
          <a:xfrm>
            <a:off x="898900" y="4531682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S8</a:t>
            </a:r>
          </a:p>
        </p:txBody>
      </p:sp>
    </p:spTree>
    <p:extLst>
      <p:ext uri="{BB962C8B-B14F-4D97-AF65-F5344CB8AC3E}">
        <p14:creationId xmlns:p14="http://schemas.microsoft.com/office/powerpoint/2010/main" val="2317109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1F8DD8-E9E4-4444-ACA4-E623E6D2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11" y="1966823"/>
            <a:ext cx="7829009" cy="48911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Comparison with GFA and </a:t>
            </a:r>
            <a:r>
              <a:rPr kumimoji="1" lang="en-US" altLang="zh-TW" dirty="0" err="1"/>
              <a:t>iCluster</a:t>
            </a:r>
            <a:r>
              <a:rPr kumimoji="1" lang="en-US" altLang="zh-TW" dirty="0"/>
              <a:t>.</a:t>
            </a:r>
          </a:p>
          <a:p>
            <a:pPr lvl="1"/>
            <a:r>
              <a:rPr kumimoji="1" lang="en-US" altLang="zh-TW" dirty="0"/>
              <a:t>MOFA’s result is more consistent in identifying factors. (S9)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A5C640-7112-D343-9E52-39FB0367694D}"/>
              </a:ext>
            </a:extLst>
          </p:cNvPr>
          <p:cNvSpPr txBox="1"/>
          <p:nvPr/>
        </p:nvSpPr>
        <p:spPr>
          <a:xfrm>
            <a:off x="2678421" y="1997934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5F2AA-3C42-F946-A2BC-B234D91B683D}"/>
              </a:ext>
            </a:extLst>
          </p:cNvPr>
          <p:cNvSpPr/>
          <p:nvPr/>
        </p:nvSpPr>
        <p:spPr>
          <a:xfrm>
            <a:off x="876938" y="4244523"/>
            <a:ext cx="2322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latin typeface="ArialMT"/>
              </a:rPr>
              <a:t>For the first trial of each model (S9 b)</a:t>
            </a:r>
            <a:endParaRPr lang="en" altLang="zh-TW" dirty="0"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112861-5288-C547-A6B7-286C11A9AC0C}"/>
              </a:ext>
            </a:extLst>
          </p:cNvPr>
          <p:cNvSpPr/>
          <p:nvPr/>
        </p:nvSpPr>
        <p:spPr>
          <a:xfrm>
            <a:off x="878530" y="620100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ArialMT"/>
              </a:rPr>
              <a:t>Line in S9 c: 1% FDR </a:t>
            </a:r>
            <a:endParaRPr lang="en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623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Based on the all data result, (2D, 2E)</a:t>
            </a:r>
          </a:p>
          <a:p>
            <a:pPr lvl="2"/>
            <a:r>
              <a:rPr kumimoji="1" lang="en-US" altLang="zh-TW" dirty="0"/>
              <a:t>Factor 1 </a:t>
            </a:r>
            <a:r>
              <a:rPr kumimoji="1" lang="en-US" altLang="zh-TW" dirty="0">
                <a:sym typeface="Wingdings" pitchFamily="2" charset="2"/>
              </a:rPr>
              <a:t> </a:t>
            </a:r>
            <a:r>
              <a:rPr kumimoji="1" lang="en-US" altLang="zh-TW" dirty="0"/>
              <a:t>somatic mutation of the immunoglobulin heavy-chain variable region gene (IGHV)</a:t>
            </a:r>
          </a:p>
          <a:p>
            <a:pPr lvl="2"/>
            <a:r>
              <a:rPr kumimoji="1" lang="en-US" altLang="zh-TW" dirty="0"/>
              <a:t>Factor 2 </a:t>
            </a:r>
            <a:r>
              <a:rPr kumimoji="1" lang="en-US" altLang="zh-TW" dirty="0">
                <a:sym typeface="Wingdings" pitchFamily="2" charset="2"/>
              </a:rPr>
              <a:t> trisomy of chromosome 12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Both factors are aligned with two </a:t>
            </a:r>
          </a:p>
          <a:p>
            <a:pPr marL="914400" lvl="2" indent="0">
              <a:buNone/>
            </a:pPr>
            <a:r>
              <a:rPr kumimoji="1" lang="en-US" altLang="zh-TW" dirty="0">
                <a:sym typeface="Wingdings" pitchFamily="2" charset="2"/>
              </a:rPr>
              <a:t>    of the most important clinical </a:t>
            </a:r>
          </a:p>
          <a:p>
            <a:pPr marL="914400" lvl="2" indent="0">
              <a:buNone/>
            </a:pPr>
            <a:r>
              <a:rPr kumimoji="1" lang="en-US" altLang="zh-TW" dirty="0">
                <a:sym typeface="Wingdings" pitchFamily="2" charset="2"/>
              </a:rPr>
              <a:t>    markers in CLL.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321C6D-4C8A-014D-B0B4-F80A49B4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88" y="2863386"/>
            <a:ext cx="6223599" cy="370695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399B56-EB11-BB4A-8650-6BD376BC9875}"/>
              </a:ext>
            </a:extLst>
          </p:cNvPr>
          <p:cNvSpPr txBox="1"/>
          <p:nvPr/>
        </p:nvSpPr>
        <p:spPr>
          <a:xfrm>
            <a:off x="5647610" y="2845625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18617-04E3-4F40-A9EB-24170CA4999E}"/>
              </a:ext>
            </a:extLst>
          </p:cNvPr>
          <p:cNvSpPr/>
          <p:nvPr/>
        </p:nvSpPr>
        <p:spPr>
          <a:xfrm>
            <a:off x="7727489" y="6488668"/>
            <a:ext cx="272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Base on the mutation data 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EB555C-8316-704E-8C62-309E53A726A8}"/>
              </a:ext>
            </a:extLst>
          </p:cNvPr>
          <p:cNvSpPr/>
          <p:nvPr/>
        </p:nvSpPr>
        <p:spPr>
          <a:xfrm>
            <a:off x="1322717" y="4474326"/>
            <a:ext cx="4599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latin typeface="AdvSlimb"/>
              </a:rPr>
              <a:t>IGHV: a surrogate of the differentiation state of the tumor's cell of origin and the level of activation of the B-cell receptor.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6052D-FD3C-F049-9CB8-76DB3BB616D9}"/>
              </a:ext>
            </a:extLst>
          </p:cNvPr>
          <p:cNvSpPr txBox="1"/>
          <p:nvPr/>
        </p:nvSpPr>
        <p:spPr>
          <a:xfrm>
            <a:off x="8534579" y="2846082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8147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B80F01-40B4-0D42-9574-701A3348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67" y="3671646"/>
            <a:ext cx="2818904" cy="31876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786"/>
            <a:ext cx="9959787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Based on the drug response and mRNA data result,</a:t>
            </a:r>
          </a:p>
          <a:p>
            <a:pPr lvl="2"/>
            <a:r>
              <a:rPr kumimoji="1" lang="en-US" altLang="zh-TW" dirty="0"/>
              <a:t>Factor 5 </a:t>
            </a:r>
            <a:r>
              <a:rPr kumimoji="1" lang="en-US" altLang="zh-TW" dirty="0">
                <a:sym typeface="Wingdings" pitchFamily="2" charset="2"/>
              </a:rPr>
              <a:t></a:t>
            </a:r>
            <a:r>
              <a:rPr kumimoji="1" lang="en-US" altLang="zh-TW" dirty="0"/>
              <a:t> A set of genes enriched for oxidative stress and senescence pathways. </a:t>
            </a:r>
          </a:p>
          <a:p>
            <a:pPr lvl="1"/>
            <a:r>
              <a:rPr kumimoji="1" lang="en-US" altLang="zh-TW" dirty="0"/>
              <a:t>Based on the mRNA data result only, </a:t>
            </a:r>
          </a:p>
          <a:p>
            <a:pPr lvl="2"/>
            <a:r>
              <a:rPr kumimoji="1" lang="en-US" altLang="zh-TW" dirty="0"/>
              <a:t>Factor 4 </a:t>
            </a:r>
            <a:r>
              <a:rPr kumimoji="1" lang="en-US" altLang="zh-TW" dirty="0">
                <a:sym typeface="Wingdings" pitchFamily="2" charset="2"/>
              </a:rPr>
              <a:t> Immune response pathways and T-cell receptor signaling.</a:t>
            </a:r>
          </a:p>
          <a:p>
            <a:pPr marL="914400" lvl="2" indent="0">
              <a:buNone/>
            </a:pPr>
            <a:r>
              <a:rPr kumimoji="1" lang="en-US" altLang="zh-TW" dirty="0">
                <a:sym typeface="Wingdings" pitchFamily="2" charset="2"/>
              </a:rPr>
              <a:t>      Due to differences in cell type composition among samples.</a:t>
            </a:r>
          </a:p>
          <a:p>
            <a:pPr marL="914400" lvl="2" indent="0">
              <a:buNone/>
            </a:pPr>
            <a:r>
              <a:rPr kumimoji="1" lang="en-US" altLang="zh-TW" dirty="0">
                <a:sym typeface="Wingdings" pitchFamily="2" charset="2"/>
              </a:rPr>
              <a:t>           (Mainly all B cells, some are contaminated with T cells and monocytes.)</a:t>
            </a:r>
          </a:p>
          <a:p>
            <a:pPr lvl="1"/>
            <a:r>
              <a:rPr kumimoji="1" lang="en-US" altLang="zh-TW" dirty="0">
                <a:sym typeface="Wingdings" pitchFamily="2" charset="2"/>
              </a:rPr>
              <a:t>Based on the drug response data only, 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Factor 3  Samples’ drug sensitivity.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6052D-FD3C-F049-9CB8-76DB3BB616D9}"/>
              </a:ext>
            </a:extLst>
          </p:cNvPr>
          <p:cNvSpPr txBox="1"/>
          <p:nvPr/>
        </p:nvSpPr>
        <p:spPr>
          <a:xfrm>
            <a:off x="7072772" y="3644751"/>
            <a:ext cx="4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871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More on the factor 1.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In the clinical data, IGHV status is binary.</a:t>
            </a:r>
          </a:p>
          <a:p>
            <a:pPr marL="914400" lvl="2" indent="0">
              <a:buNone/>
            </a:pPr>
            <a:r>
              <a:rPr kumimoji="1" lang="en-US" altLang="zh-TW" dirty="0">
                <a:sym typeface="Wingdings" pitchFamily="2" charset="2"/>
              </a:rPr>
              <a:t>     The value of factor 1 has a more complex substructure. (3A, S10)</a:t>
            </a:r>
          </a:p>
          <a:p>
            <a:pPr marL="914400" lvl="2" indent="0">
              <a:buNone/>
            </a:pPr>
            <a:endParaRPr kumimoji="1" lang="en-US" altLang="zh-TW" dirty="0">
              <a:sym typeface="Wingdings" pitchFamily="2" charset="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62465C-679E-C04B-9D91-05940A45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11" y="2669402"/>
            <a:ext cx="2362200" cy="4089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C3724A-4ED7-9344-9B24-2E61D6A84C43}"/>
              </a:ext>
            </a:extLst>
          </p:cNvPr>
          <p:cNvSpPr/>
          <p:nvPr/>
        </p:nvSpPr>
        <p:spPr>
          <a:xfrm>
            <a:off x="310462" y="6007245"/>
            <a:ext cx="18699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100" dirty="0">
                <a:latin typeface="AdvOTa293a443"/>
              </a:rPr>
              <a:t>low factor values (LZ)</a:t>
            </a:r>
            <a:endParaRPr lang="en" altLang="zh-TW" sz="3200" dirty="0"/>
          </a:p>
          <a:p>
            <a:r>
              <a:rPr lang="en" altLang="zh-TW" sz="1100" dirty="0">
                <a:latin typeface="AdvOTa293a443"/>
              </a:rPr>
              <a:t>Intermediate factor values (IZ) </a:t>
            </a:r>
          </a:p>
          <a:p>
            <a:r>
              <a:rPr lang="en" altLang="zh-TW" sz="1100" dirty="0">
                <a:latin typeface="AdvOTa293a443"/>
              </a:rPr>
              <a:t>high factor values (HZ). </a:t>
            </a:r>
            <a:endParaRPr lang="en" altLang="zh-TW" sz="3200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64F3F1-4738-274E-9570-89BA7855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31" y="3538727"/>
            <a:ext cx="5245100" cy="276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8AABE0-14B1-704E-BC21-D4D3DE3C8DE5}"/>
              </a:ext>
            </a:extLst>
          </p:cNvPr>
          <p:cNvSpPr/>
          <p:nvPr/>
        </p:nvSpPr>
        <p:spPr>
          <a:xfrm>
            <a:off x="6793110" y="3050845"/>
            <a:ext cx="1869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dirty="0">
                <a:latin typeface="AdvOTa293a443"/>
              </a:rPr>
              <a:t>K-means clustering</a:t>
            </a:r>
            <a:endParaRPr lang="en" altLang="zh-TW" sz="4000" dirty="0">
              <a:effectLst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2F9028-EC05-6942-B3EB-0EBE77411675}"/>
              </a:ext>
            </a:extLst>
          </p:cNvPr>
          <p:cNvSpPr txBox="1"/>
          <p:nvPr/>
        </p:nvSpPr>
        <p:spPr>
          <a:xfrm>
            <a:off x="1565216" y="2644442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DF1F7-263F-4B48-95B8-D5420F9AECFB}"/>
              </a:ext>
            </a:extLst>
          </p:cNvPr>
          <p:cNvSpPr txBox="1"/>
          <p:nvPr/>
        </p:nvSpPr>
        <p:spPr>
          <a:xfrm>
            <a:off x="6270034" y="2989290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DC9D60-3DCD-6E4C-AB2B-E8E109E9FAD0}"/>
              </a:ext>
            </a:extLst>
          </p:cNvPr>
          <p:cNvSpPr/>
          <p:nvPr/>
        </p:nvSpPr>
        <p:spPr>
          <a:xfrm>
            <a:off x="10160307" y="4714102"/>
            <a:ext cx="2031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" altLang="zh-TW" dirty="0">
                <a:latin typeface="AdvOTa293a443"/>
              </a:rPr>
              <a:t>3 subgroups</a:t>
            </a:r>
          </a:p>
          <a:p>
            <a:r>
              <a:rPr lang="en" altLang="zh-TW" dirty="0"/>
              <a:t>     </a:t>
            </a:r>
            <a:r>
              <a:rPr lang="en" altLang="zh-TW" dirty="0">
                <a:effectLst/>
              </a:rPr>
              <a:t>Consistent with    </a:t>
            </a:r>
          </a:p>
          <a:p>
            <a:r>
              <a:rPr lang="en" altLang="zh-TW" dirty="0"/>
              <a:t>     </a:t>
            </a:r>
            <a:r>
              <a:rPr lang="en" altLang="zh-TW" dirty="0">
                <a:effectLst/>
              </a:rPr>
              <a:t>other studies</a:t>
            </a:r>
          </a:p>
        </p:txBody>
      </p:sp>
    </p:spTree>
    <p:extLst>
      <p:ext uri="{BB962C8B-B14F-4D97-AF65-F5344CB8AC3E}">
        <p14:creationId xmlns:p14="http://schemas.microsoft.com/office/powerpoint/2010/main" val="204941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8"/>
            <a:ext cx="11353800" cy="5583704"/>
          </a:xfrm>
        </p:spPr>
        <p:txBody>
          <a:bodyPr>
            <a:normAutofit/>
          </a:bodyPr>
          <a:lstStyle/>
          <a:p>
            <a:r>
              <a:rPr lang="en" altLang="zh-TW" sz="2400" dirty="0"/>
              <a:t>Multi-Omics Factor Analysis (MOFA)</a:t>
            </a:r>
          </a:p>
          <a:p>
            <a:pPr lvl="1"/>
            <a:r>
              <a:rPr kumimoji="1" lang="en-US" altLang="zh-TW" sz="2000" dirty="0"/>
              <a:t>A</a:t>
            </a:r>
            <a:r>
              <a:rPr lang="en" altLang="zh-TW" sz="2000" dirty="0"/>
              <a:t> </a:t>
            </a:r>
            <a:r>
              <a:rPr lang="en" altLang="zh-TW" sz="2000" dirty="0">
                <a:solidFill>
                  <a:srgbClr val="FF0000"/>
                </a:solidFill>
              </a:rPr>
              <a:t>statistical method </a:t>
            </a:r>
            <a:r>
              <a:rPr lang="en" altLang="zh-TW" sz="2000" dirty="0"/>
              <a:t>for </a:t>
            </a:r>
            <a:r>
              <a:rPr lang="en" altLang="zh-TW" sz="2000" dirty="0">
                <a:solidFill>
                  <a:srgbClr val="0070C0"/>
                </a:solidFill>
              </a:rPr>
              <a:t>integrating multiple modalities</a:t>
            </a:r>
            <a:r>
              <a:rPr lang="en" altLang="zh-TW" sz="2000" dirty="0"/>
              <a:t> of omics data in an unsupervised fashion.</a:t>
            </a:r>
          </a:p>
          <a:p>
            <a:pPr lvl="1"/>
            <a:r>
              <a:rPr lang="en" altLang="zh-TW" sz="2000" dirty="0"/>
              <a:t>A </a:t>
            </a:r>
            <a:r>
              <a:rPr lang="en" altLang="zh-TW" sz="2000" dirty="0">
                <a:solidFill>
                  <a:srgbClr val="0070C0"/>
                </a:solidFill>
              </a:rPr>
              <a:t>versatile</a:t>
            </a:r>
            <a:r>
              <a:rPr lang="en" altLang="zh-TW" sz="2000" dirty="0"/>
              <a:t> and </a:t>
            </a:r>
            <a:r>
              <a:rPr lang="en" altLang="zh-TW" sz="2000" dirty="0">
                <a:solidFill>
                  <a:srgbClr val="0070C0"/>
                </a:solidFill>
              </a:rPr>
              <a:t>statistically rigorous generalization </a:t>
            </a:r>
            <a:r>
              <a:rPr lang="en" altLang="zh-TW" sz="2000" dirty="0"/>
              <a:t>of principal component analysis (</a:t>
            </a:r>
            <a:r>
              <a:rPr lang="en" altLang="zh-TW" sz="2000" dirty="0">
                <a:solidFill>
                  <a:srgbClr val="FF0000"/>
                </a:solidFill>
              </a:rPr>
              <a:t>PCA</a:t>
            </a:r>
            <a:r>
              <a:rPr lang="en" altLang="zh-TW" sz="2000" dirty="0"/>
              <a:t>) to multi-omics data. </a:t>
            </a:r>
          </a:p>
          <a:p>
            <a:pPr lvl="1"/>
            <a:r>
              <a:rPr lang="en" altLang="zh-TW" sz="2000" dirty="0">
                <a:solidFill>
                  <a:srgbClr val="0070C0"/>
                </a:solidFill>
              </a:rPr>
              <a:t>Builds upon </a:t>
            </a:r>
            <a:r>
              <a:rPr lang="en" altLang="zh-TW" sz="2000" dirty="0"/>
              <a:t>the statistical framework of Group Factor Analysis (</a:t>
            </a:r>
            <a:r>
              <a:rPr lang="en" altLang="zh-TW" sz="2000" dirty="0">
                <a:solidFill>
                  <a:srgbClr val="FF0000"/>
                </a:solidFill>
              </a:rPr>
              <a:t>GFA</a:t>
            </a:r>
            <a:r>
              <a:rPr lang="en" altLang="zh-TW" sz="2000" dirty="0"/>
              <a:t>).</a:t>
            </a:r>
          </a:p>
          <a:p>
            <a:endParaRPr lang="en" altLang="zh-TW" sz="2400" dirty="0"/>
          </a:p>
          <a:p>
            <a:r>
              <a:rPr lang="en" altLang="zh-TW" sz="2400" dirty="0"/>
              <a:t>Results of the MOFA</a:t>
            </a:r>
          </a:p>
          <a:p>
            <a:pPr lvl="1"/>
            <a:r>
              <a:rPr kumimoji="1" lang="en-US" altLang="zh-TW" dirty="0"/>
              <a:t>Variance decomposition by factors.</a:t>
            </a:r>
          </a:p>
          <a:p>
            <a:pPr lvl="1"/>
            <a:r>
              <a:rPr kumimoji="1" lang="en-US" altLang="zh-TW" dirty="0"/>
              <a:t>Downstream analysis.</a:t>
            </a:r>
          </a:p>
          <a:p>
            <a:pPr lvl="2"/>
            <a:r>
              <a:rPr kumimoji="1" lang="en-US" altLang="zh-TW" dirty="0"/>
              <a:t>Visualization, </a:t>
            </a:r>
            <a:r>
              <a:rPr kumimoji="1" lang="en-US" altLang="zh-TW" dirty="0">
                <a:solidFill>
                  <a:srgbClr val="FF0000"/>
                </a:solidFill>
              </a:rPr>
              <a:t>clustering</a:t>
            </a:r>
            <a:r>
              <a:rPr kumimoji="1" lang="en-US" altLang="zh-TW" dirty="0"/>
              <a:t>, classification of samples in the low-dimensional spaces.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</a:rPr>
              <a:t>Automated annotation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of factors </a:t>
            </a:r>
            <a:r>
              <a:rPr kumimoji="1" lang="en-US" altLang="zh-TW" dirty="0"/>
              <a:t>using gene set enrichment analysis</a:t>
            </a:r>
          </a:p>
          <a:p>
            <a:pPr lvl="2"/>
            <a:r>
              <a:rPr kumimoji="1" lang="en-US" altLang="zh-TW" dirty="0"/>
              <a:t>The </a:t>
            </a:r>
            <a:r>
              <a:rPr kumimoji="1" lang="en-US" altLang="zh-TW" dirty="0">
                <a:solidFill>
                  <a:srgbClr val="FF0000"/>
                </a:solidFill>
              </a:rPr>
              <a:t>identification of outliers </a:t>
            </a:r>
            <a:r>
              <a:rPr kumimoji="1" lang="en-US" altLang="zh-TW" dirty="0"/>
              <a:t>samples. 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</a:rPr>
              <a:t>Imputation </a:t>
            </a:r>
            <a:r>
              <a:rPr kumimoji="1" lang="en-US" altLang="zh-TW" dirty="0"/>
              <a:t>of missing values.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1418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More on the factor 1.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MOFA connect this factor to multiple molecular layers. (S12, S13)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Related to the changes in the expression of genes linked to IGHV status. (3B, 3C)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Related to the drugs that target kinases or the downstream of the B-cell receptor pathway (BCR pathway). (3D, 3E)</a:t>
            </a:r>
          </a:p>
        </p:txBody>
      </p:sp>
    </p:spTree>
    <p:extLst>
      <p:ext uri="{BB962C8B-B14F-4D97-AF65-F5344CB8AC3E}">
        <p14:creationId xmlns:p14="http://schemas.microsoft.com/office/powerpoint/2010/main" val="145177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93F03-87FD-E34D-9ABD-C652D679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" b="1373"/>
          <a:stretch/>
        </p:blipFill>
        <p:spPr>
          <a:xfrm>
            <a:off x="1548318" y="0"/>
            <a:ext cx="909536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FC70D0-F49C-8D48-9C34-8C5767BCECEA}"/>
              </a:ext>
            </a:extLst>
          </p:cNvPr>
          <p:cNvSpPr txBox="1"/>
          <p:nvPr/>
        </p:nvSpPr>
        <p:spPr>
          <a:xfrm>
            <a:off x="276204" y="585409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Figure 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36E41E-4B64-F14E-9B8E-DAB3AB8AF6B4}"/>
              </a:ext>
            </a:extLst>
          </p:cNvPr>
          <p:cNvSpPr/>
          <p:nvPr/>
        </p:nvSpPr>
        <p:spPr>
          <a:xfrm rot="16200000">
            <a:off x="6891062" y="6047147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200" dirty="0">
                <a:sym typeface="Wingdings" pitchFamily="2" charset="2"/>
              </a:rPr>
              <a:t>cellular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3312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24image37844176">
            <a:extLst>
              <a:ext uri="{FF2B5EF4-FFF2-40B4-BE49-F238E27FC236}">
                <a16:creationId xmlns:a16="http://schemas.microsoft.com/office/drawing/2014/main" id="{C317D089-C06F-FA4C-8224-856CCC414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/>
        </p:blipFill>
        <p:spPr bwMode="auto">
          <a:xfrm>
            <a:off x="874056" y="914862"/>
            <a:ext cx="5727700" cy="547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FC70D0-F49C-8D48-9C34-8C5767BCECEA}"/>
              </a:ext>
            </a:extLst>
          </p:cNvPr>
          <p:cNvSpPr txBox="1"/>
          <p:nvPr/>
        </p:nvSpPr>
        <p:spPr>
          <a:xfrm>
            <a:off x="591668" y="450939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S12</a:t>
            </a:r>
          </a:p>
        </p:txBody>
      </p:sp>
      <p:pic>
        <p:nvPicPr>
          <p:cNvPr id="2050" name="Picture 2" descr="page25image37866960">
            <a:extLst>
              <a:ext uri="{FF2B5EF4-FFF2-40B4-BE49-F238E27FC236}">
                <a16:creationId xmlns:a16="http://schemas.microsoft.com/office/drawing/2014/main" id="{9523599D-259F-8441-801F-8F2314C5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53" y="1061798"/>
            <a:ext cx="5352678" cy="53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B8A8C56-A187-BF49-8D7C-7AE7293A6E92}"/>
              </a:ext>
            </a:extLst>
          </p:cNvPr>
          <p:cNvSpPr txBox="1"/>
          <p:nvPr/>
        </p:nvSpPr>
        <p:spPr>
          <a:xfrm>
            <a:off x="6695886" y="450939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A43A11-0A7A-3242-9069-DA442EDE37A2}"/>
              </a:ext>
            </a:extLst>
          </p:cNvPr>
          <p:cNvSpPr/>
          <p:nvPr/>
        </p:nvSpPr>
        <p:spPr>
          <a:xfrm>
            <a:off x="1126872" y="6273225"/>
            <a:ext cx="54064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latin typeface="ArialMT"/>
              </a:rPr>
              <a:t>Displayed are representative features with high absolute loading on the Factor 1 from the full model. </a:t>
            </a:r>
            <a:endParaRPr lang="en" altLang="zh-TW" sz="1600" dirty="0"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59567F-11FF-F948-9B43-6D57BF27131C}"/>
              </a:ext>
            </a:extLst>
          </p:cNvPr>
          <p:cNvSpPr/>
          <p:nvPr/>
        </p:nvSpPr>
        <p:spPr>
          <a:xfrm>
            <a:off x="0" y="1576899"/>
            <a:ext cx="970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400" dirty="0">
                <a:latin typeface="ArialMT"/>
              </a:rPr>
              <a:t>drug </a:t>
            </a:r>
          </a:p>
          <a:p>
            <a:pPr algn="ctr"/>
            <a:r>
              <a:rPr lang="en" altLang="zh-TW" sz="1400" dirty="0">
                <a:latin typeface="ArialMT"/>
              </a:rPr>
              <a:t>response </a:t>
            </a:r>
            <a:endParaRPr lang="en" altLang="zh-TW" sz="1400" dirty="0"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0B2923-2271-214F-BF0D-FB8B8DF8E7A9}"/>
              </a:ext>
            </a:extLst>
          </p:cNvPr>
          <p:cNvSpPr/>
          <p:nvPr/>
        </p:nvSpPr>
        <p:spPr>
          <a:xfrm>
            <a:off x="-150996" y="3214917"/>
            <a:ext cx="1243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dirty="0">
                <a:latin typeface="ArialMT"/>
              </a:rPr>
              <a:t>gene expression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E0FBC4-157C-1E4F-A883-0C1CD882F0B8}"/>
              </a:ext>
            </a:extLst>
          </p:cNvPr>
          <p:cNvSpPr/>
          <p:nvPr/>
        </p:nvSpPr>
        <p:spPr>
          <a:xfrm>
            <a:off x="-35982" y="4930169"/>
            <a:ext cx="1149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400" dirty="0">
                <a:latin typeface="ArialMT"/>
              </a:rPr>
              <a:t>methylation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2B72A63-1F3A-AB44-A67C-B188CAB5744A}"/>
                  </a:ext>
                </a:extLst>
              </p:cNvPr>
              <p:cNvSpPr txBox="1"/>
              <p:nvPr/>
            </p:nvSpPr>
            <p:spPr>
              <a:xfrm>
                <a:off x="1906999" y="605956"/>
                <a:ext cx="384620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𝑖𝑛𝑑𝑖𝑣𝑖𝑑𝑢𝑎𝑙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𝑚𝑜𝑙𝑒𝑐𝑢𝑙𝑎𝑟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2B72A63-1F3A-AB44-A67C-B188CAB57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99" y="605956"/>
                <a:ext cx="3846209" cy="246221"/>
              </a:xfrm>
              <a:prstGeom prst="rect">
                <a:avLst/>
              </a:prstGeom>
              <a:blipFill>
                <a:blip r:embed="rId4"/>
                <a:stretch>
                  <a:fillRect t="-10526" b="-36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76A2C75-B4A9-484A-8EEC-063061303E7A}"/>
                  </a:ext>
                </a:extLst>
              </p:cNvPr>
              <p:cNvSpPr txBox="1"/>
              <p:nvPr/>
            </p:nvSpPr>
            <p:spPr>
              <a:xfrm>
                <a:off x="7570142" y="605956"/>
                <a:ext cx="384620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zh-TW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16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TW" sz="160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𝑓𝑢𝑙𝑙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𝑝𝑎𝑟𝑡𝑖𝑎𝑙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kumimoji="1" lang="en-US" altLang="zh-TW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𝑚𝑜𝑑𝑎𝑙𝑖𝑡𝑦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76A2C75-B4A9-484A-8EEC-06306130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142" y="605956"/>
                <a:ext cx="3846209" cy="246221"/>
              </a:xfrm>
              <a:prstGeom prst="rect">
                <a:avLst/>
              </a:prstGeom>
              <a:blipFill>
                <a:blip r:embed="rId5"/>
                <a:stretch>
                  <a:fillRect l="-1645" t="-10526" r="-14145" b="-36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C4CF575-FF23-7B49-8CF8-5008A91C6FC1}"/>
                  </a:ext>
                </a:extLst>
              </p:cNvPr>
              <p:cNvSpPr/>
              <p:nvPr/>
            </p:nvSpPr>
            <p:spPr>
              <a:xfrm>
                <a:off x="10204384" y="1771274"/>
                <a:ext cx="9835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TW" sz="1200" dirty="0">
                    <a:latin typeface="ArialMT"/>
                  </a:rPr>
                  <a:t>within cluster </a:t>
                </a:r>
                <a14:m>
                  <m:oMath xmlns:m="http://schemas.openxmlformats.org/officeDocument/2006/math">
                    <m:r>
                      <a:rPr kumimoji="1"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" altLang="zh-TW" sz="12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C4CF575-FF23-7B49-8CF8-5008A91C6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384" y="1771274"/>
                <a:ext cx="983569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062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More on the factor 5.</a:t>
            </a:r>
          </a:p>
          <a:p>
            <a:pPr lvl="2"/>
            <a:r>
              <a:rPr kumimoji="1" lang="en-US" altLang="zh-TW" dirty="0"/>
              <a:t>Based on the mRNA data </a:t>
            </a:r>
            <a:r>
              <a:rPr kumimoji="1" lang="en-US" altLang="zh-TW" dirty="0">
                <a:sym typeface="Wingdings" pitchFamily="2" charset="2"/>
              </a:rPr>
              <a:t>(EV2B, EV2C)</a:t>
            </a:r>
            <a:endParaRPr kumimoji="1" lang="en-US" altLang="zh-TW" dirty="0"/>
          </a:p>
          <a:p>
            <a:pPr lvl="3"/>
            <a:r>
              <a:rPr kumimoji="1" lang="en-US" altLang="zh-TW" dirty="0">
                <a:sym typeface="Wingdings" pitchFamily="2" charset="2"/>
              </a:rPr>
              <a:t>The top weight pathway: heat-shock proteins (HSPs) </a:t>
            </a:r>
          </a:p>
          <a:p>
            <a:pPr lvl="4"/>
            <a:r>
              <a:rPr kumimoji="1" lang="en-US" altLang="zh-TW" dirty="0">
                <a:sym typeface="Wingdings" pitchFamily="2" charset="2"/>
              </a:rPr>
              <a:t>HSPs</a:t>
            </a:r>
            <a:r>
              <a:rPr lang="en" altLang="zh-TW" dirty="0">
                <a:latin typeface="AdvSlimb"/>
              </a:rPr>
              <a:t> contains genes that are essential for protein folding and are up-regulated upon stress conditions.</a:t>
            </a:r>
          </a:p>
          <a:p>
            <a:pPr lvl="4"/>
            <a:r>
              <a:rPr lang="en" altLang="zh-TW" dirty="0">
                <a:latin typeface="AdvSlimb"/>
              </a:rPr>
              <a:t>Genes in HSP pathways are up-regulated in some cancers, but receive little attention in the context of CLL.</a:t>
            </a:r>
          </a:p>
          <a:p>
            <a:pPr lvl="2"/>
            <a:r>
              <a:rPr kumimoji="1" lang="en-US" altLang="zh-TW" dirty="0">
                <a:sym typeface="Wingdings" pitchFamily="2" charset="2"/>
              </a:rPr>
              <a:t>Based on the drug response data (EV2D, EV2E)</a:t>
            </a:r>
          </a:p>
          <a:p>
            <a:pPr lvl="3"/>
            <a:r>
              <a:rPr kumimoji="1" lang="en-US" altLang="zh-TW" dirty="0">
                <a:sym typeface="Wingdings" pitchFamily="2" charset="2"/>
              </a:rPr>
              <a:t>The top weight drug: oxidative stress (e.g. reactive oxygen species (ROS), DNA damage response and apoptosis).</a:t>
            </a:r>
          </a:p>
        </p:txBody>
      </p:sp>
    </p:spTree>
    <p:extLst>
      <p:ext uri="{BB962C8B-B14F-4D97-AF65-F5344CB8AC3E}">
        <p14:creationId xmlns:p14="http://schemas.microsoft.com/office/powerpoint/2010/main" val="2460228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8F644A-CF84-954B-AB57-14900018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5" y="0"/>
            <a:ext cx="1062945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FC70D0-F49C-8D48-9C34-8C5767BCECEA}"/>
              </a:ext>
            </a:extLst>
          </p:cNvPr>
          <p:cNvSpPr txBox="1"/>
          <p:nvPr/>
        </p:nvSpPr>
        <p:spPr>
          <a:xfrm>
            <a:off x="174811" y="746773"/>
            <a:ext cx="135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Figure EV2</a:t>
            </a:r>
          </a:p>
        </p:txBody>
      </p:sp>
    </p:spTree>
    <p:extLst>
      <p:ext uri="{BB962C8B-B14F-4D97-AF65-F5344CB8AC3E}">
        <p14:creationId xmlns:p14="http://schemas.microsoft.com/office/powerpoint/2010/main" val="2881095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E7D8A04-0DCF-8C4F-BD82-A2D5948C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62" t="-60" r="-1" b="66141"/>
          <a:stretch/>
        </p:blipFill>
        <p:spPr>
          <a:xfrm>
            <a:off x="1003710" y="2216013"/>
            <a:ext cx="6745624" cy="17929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CEB3CA-FF8D-734D-98CE-F75736364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52" r="5814" b="32622"/>
          <a:stretch/>
        </p:blipFill>
        <p:spPr>
          <a:xfrm>
            <a:off x="5917766" y="2943304"/>
            <a:ext cx="6274234" cy="17615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More on the factor 4.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B0C962-5EE3-CC46-8852-999139BF2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86"/>
          <a:stretch/>
        </p:blipFill>
        <p:spPr>
          <a:xfrm>
            <a:off x="1101257" y="4988414"/>
            <a:ext cx="6661524" cy="16763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3D012D-B73D-624F-9114-8C0638049A9B}"/>
              </a:ext>
            </a:extLst>
          </p:cNvPr>
          <p:cNvSpPr txBox="1"/>
          <p:nvPr/>
        </p:nvSpPr>
        <p:spPr>
          <a:xfrm>
            <a:off x="302996" y="2216013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9B32A7-696C-4144-AB99-44B3973FC106}"/>
              </a:ext>
            </a:extLst>
          </p:cNvPr>
          <p:cNvSpPr/>
          <p:nvPr/>
        </p:nvSpPr>
        <p:spPr>
          <a:xfrm>
            <a:off x="2628455" y="4645976"/>
            <a:ext cx="391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ArialMT"/>
              </a:rPr>
              <a:t>Important surface markers of T-cells </a:t>
            </a:r>
            <a:endParaRPr lang="en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221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More on the factor 3.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3D012D-B73D-624F-9114-8C0638049A9B}"/>
              </a:ext>
            </a:extLst>
          </p:cNvPr>
          <p:cNvSpPr txBox="1"/>
          <p:nvPr/>
        </p:nvSpPr>
        <p:spPr>
          <a:xfrm>
            <a:off x="1216796" y="2970472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S15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581D72-6AFF-B643-BB79-DE9D4605C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06"/>
          <a:stretch/>
        </p:blipFill>
        <p:spPr>
          <a:xfrm>
            <a:off x="2163460" y="2970472"/>
            <a:ext cx="3860684" cy="26638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D9AD02-2C2F-0544-90DA-2B2785695893}"/>
              </a:ext>
            </a:extLst>
          </p:cNvPr>
          <p:cNvSpPr/>
          <p:nvPr/>
        </p:nvSpPr>
        <p:spPr>
          <a:xfrm>
            <a:off x="3167702" y="5165208"/>
            <a:ext cx="2442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200" dirty="0">
                <a:latin typeface="ArialMT"/>
              </a:rPr>
              <a:t>All drugs and concentrations </a:t>
            </a:r>
            <a:endParaRPr lang="en" altLang="zh-TW" sz="1200" dirty="0">
              <a:effectLst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88357B-1379-FD4F-A675-21C810C43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3" b="-147"/>
          <a:stretch/>
        </p:blipFill>
        <p:spPr>
          <a:xfrm>
            <a:off x="6354047" y="2970472"/>
            <a:ext cx="3860684" cy="26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97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Outlier identification</a:t>
            </a:r>
          </a:p>
          <a:p>
            <a:pPr lvl="1"/>
            <a:r>
              <a:rPr kumimoji="1" lang="en-US" altLang="zh-TW" dirty="0"/>
              <a:t>Infer IGHV status by using factor 1. Among 200 samples (12 missing),</a:t>
            </a:r>
          </a:p>
          <a:p>
            <a:pPr lvl="2"/>
            <a:r>
              <a:rPr kumimoji="1" lang="en-US" altLang="zh-TW" dirty="0"/>
              <a:t>9 samples: Intermediate molecular signatures =&gt; borderline cases.</a:t>
            </a:r>
          </a:p>
          <a:p>
            <a:pPr lvl="2"/>
            <a:r>
              <a:rPr kumimoji="1" lang="en-US" altLang="zh-TW" dirty="0"/>
              <a:t>3 samples: molecular signatures discordant. =&gt; (EV3C, EV3D, EV3E, EV3F)</a:t>
            </a:r>
          </a:p>
          <a:p>
            <a:pPr lvl="1"/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F84931-F4AD-9C47-9C67-5C688996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4" b="63541"/>
          <a:stretch/>
        </p:blipFill>
        <p:spPr>
          <a:xfrm>
            <a:off x="583893" y="2698365"/>
            <a:ext cx="5783077" cy="1983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54FCC9-BEFA-C943-8C45-C7606D21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5" t="69611" r="495" b="-324"/>
          <a:stretch/>
        </p:blipFill>
        <p:spPr>
          <a:xfrm>
            <a:off x="6221364" y="3226462"/>
            <a:ext cx="6118553" cy="23713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F6FCBA-A782-D94C-B4BB-201BF4FA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3" t="199" r="14576" b="91035"/>
          <a:stretch/>
        </p:blipFill>
        <p:spPr>
          <a:xfrm>
            <a:off x="6908413" y="5703377"/>
            <a:ext cx="4235824" cy="6011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071DA8-905A-504B-B964-3B6FA2975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7" t="36351" r="247" b="33061"/>
          <a:stretch/>
        </p:blipFill>
        <p:spPr>
          <a:xfrm>
            <a:off x="528917" y="4549080"/>
            <a:ext cx="5980901" cy="23085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D7E32-B0EE-7844-A624-78E0C9087ECC}"/>
              </a:ext>
            </a:extLst>
          </p:cNvPr>
          <p:cNvSpPr txBox="1"/>
          <p:nvPr/>
        </p:nvSpPr>
        <p:spPr>
          <a:xfrm>
            <a:off x="6756662" y="6304514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EV3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73BD1E-1A07-B245-A6C7-8DD179793311}"/>
              </a:ext>
            </a:extLst>
          </p:cNvPr>
          <p:cNvSpPr/>
          <p:nvPr/>
        </p:nvSpPr>
        <p:spPr>
          <a:xfrm>
            <a:off x="7291866" y="2949463"/>
            <a:ext cx="12490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>
                <a:latin typeface="ArialMT"/>
              </a:rPr>
              <a:t>Drug Response</a:t>
            </a:r>
            <a:endParaRPr lang="en" altLang="zh-TW" sz="1200" dirty="0"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A7CE06-8E12-8C4D-B431-B95F8953E629}"/>
              </a:ext>
            </a:extLst>
          </p:cNvPr>
          <p:cNvSpPr/>
          <p:nvPr/>
        </p:nvSpPr>
        <p:spPr>
          <a:xfrm>
            <a:off x="9770008" y="2980914"/>
            <a:ext cx="2289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>
                <a:latin typeface="ArialMT"/>
              </a:rPr>
              <a:t>Whole exome sequencing data</a:t>
            </a:r>
            <a:endParaRPr lang="en" altLang="zh-TW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7600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36786"/>
            <a:ext cx="9376530" cy="435133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Downstream Analysis – Missing data imputation</a:t>
            </a:r>
          </a:p>
          <a:p>
            <a:pPr lvl="1"/>
            <a:r>
              <a:rPr kumimoji="1" lang="en-US" altLang="zh-TW" dirty="0"/>
              <a:t>MOFA yield a more accurate predictions than other established imputation strategies. (EV4)</a:t>
            </a:r>
          </a:p>
          <a:p>
            <a:pPr lvl="1"/>
            <a:r>
              <a:rPr kumimoji="1" lang="en-US" altLang="zh-TW" dirty="0"/>
              <a:t>The imputation accuracy of MOFA is more robust than GSA (S17)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D7E32-B0EE-7844-A624-78E0C9087ECC}"/>
              </a:ext>
            </a:extLst>
          </p:cNvPr>
          <p:cNvSpPr txBox="1"/>
          <p:nvPr/>
        </p:nvSpPr>
        <p:spPr>
          <a:xfrm>
            <a:off x="906860" y="2724523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EV4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4BC103-035A-0F44-9FF3-DED00ADC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1" y="3116155"/>
            <a:ext cx="6067360" cy="29619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5B732EF-EEDF-7745-9826-F62D3F73B680}"/>
              </a:ext>
            </a:extLst>
          </p:cNvPr>
          <p:cNvSpPr/>
          <p:nvPr/>
        </p:nvSpPr>
        <p:spPr>
          <a:xfrm>
            <a:off x="3180173" y="2701513"/>
            <a:ext cx="1419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600" dirty="0">
                <a:latin typeface="AdvOT61678bbb.B"/>
              </a:rPr>
              <a:t>drug response </a:t>
            </a:r>
            <a:endParaRPr lang="en" altLang="zh-TW" sz="4400" dirty="0">
              <a:effectLst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B07867-83D2-D447-8408-31A0E8470BD8}"/>
              </a:ext>
            </a:extLst>
          </p:cNvPr>
          <p:cNvSpPr/>
          <p:nvPr/>
        </p:nvSpPr>
        <p:spPr>
          <a:xfrm>
            <a:off x="4199199" y="6013720"/>
            <a:ext cx="1927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400" dirty="0">
                <a:latin typeface="AdvOTa293a443"/>
              </a:rPr>
              <a:t>entire assay missing for </a:t>
            </a:r>
          </a:p>
          <a:p>
            <a:pPr algn="ctr"/>
            <a:r>
              <a:rPr lang="en" altLang="zh-TW" sz="1400" dirty="0">
                <a:latin typeface="AdvOTa293a443"/>
              </a:rPr>
              <a:t>samples at random. </a:t>
            </a:r>
            <a:endParaRPr lang="en" altLang="zh-TW" sz="4000" dirty="0">
              <a:effectLst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6AA587-BC70-B648-B560-5EEBA8A21C5E}"/>
              </a:ext>
            </a:extLst>
          </p:cNvPr>
          <p:cNvSpPr/>
          <p:nvPr/>
        </p:nvSpPr>
        <p:spPr>
          <a:xfrm>
            <a:off x="1498671" y="6123592"/>
            <a:ext cx="2071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/>
              <a:t>values missing at random </a:t>
            </a:r>
            <a:endParaRPr lang="en" altLang="zh-TW" sz="1100" dirty="0">
              <a:effectLst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44AA7AC-27D6-4A4A-AB32-92C48597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184" y="3116155"/>
            <a:ext cx="4950816" cy="29262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92288C-67E7-6E4B-843C-655686C88825}"/>
              </a:ext>
            </a:extLst>
          </p:cNvPr>
          <p:cNvSpPr txBox="1"/>
          <p:nvPr/>
        </p:nvSpPr>
        <p:spPr>
          <a:xfrm>
            <a:off x="6572499" y="2746823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S17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94E2B8-FAA6-BC48-91AE-DCF0CBA89056}"/>
              </a:ext>
            </a:extLst>
          </p:cNvPr>
          <p:cNvSpPr/>
          <p:nvPr/>
        </p:nvSpPr>
        <p:spPr>
          <a:xfrm>
            <a:off x="9006846" y="2701513"/>
            <a:ext cx="14194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600" dirty="0">
                <a:latin typeface="AdvOT61678bbb.B"/>
              </a:rPr>
              <a:t>drug response </a:t>
            </a:r>
            <a:endParaRPr lang="en" altLang="zh-TW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4761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786"/>
            <a:ext cx="10659035" cy="514299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Prediction of clinical outcomes (time to next treatment)</a:t>
            </a:r>
          </a:p>
          <a:p>
            <a:pPr lvl="1"/>
            <a:r>
              <a:rPr kumimoji="1" lang="en-US" altLang="zh-TW" dirty="0"/>
              <a:t>3 of 10 factors (1, 7, 8) are significantly associated. (Cox regression; 4A, 4B)</a:t>
            </a:r>
          </a:p>
          <a:p>
            <a:pPr lvl="2"/>
            <a:r>
              <a:rPr kumimoji="1" lang="en-US" altLang="zh-TW" dirty="0"/>
              <a:t>Factor 7, 8 are related to chemo-immunotherapy treatment (prior to sample collection)</a:t>
            </a:r>
          </a:p>
          <a:p>
            <a:pPr lvl="3"/>
            <a:r>
              <a:rPr kumimoji="1" lang="en-US" altLang="zh-TW" dirty="0"/>
              <a:t>Factor 7: captures del17p and TP53 mutations as well as differences in methylation patterns of oncogenes. (S18)</a:t>
            </a:r>
          </a:p>
          <a:p>
            <a:pPr lvl="3"/>
            <a:r>
              <a:rPr kumimoji="1" lang="en-US" altLang="zh-TW" dirty="0"/>
              <a:t>Factor 8: associated with WNT signaling. (S19)</a:t>
            </a:r>
          </a:p>
          <a:p>
            <a:pPr lvl="1"/>
            <a:r>
              <a:rPr kumimoji="1" lang="en-US" altLang="zh-TW" dirty="0"/>
              <a:t>Combining the 10 MOFA factors in a multivariate Cox regression model to predict the time.</a:t>
            </a:r>
          </a:p>
          <a:p>
            <a:pPr lvl="2"/>
            <a:r>
              <a:rPr kumimoji="1" lang="en-US" altLang="zh-TW" dirty="0"/>
              <a:t>Higher prediction accuracy than other models, e.g.</a:t>
            </a:r>
          </a:p>
          <a:p>
            <a:pPr marL="1714500" lvl="3" indent="-342900">
              <a:buFont typeface="+mj-lt"/>
              <a:buAutoNum type="alphaLcPeriod"/>
            </a:pPr>
            <a:r>
              <a:rPr kumimoji="1" lang="en-US" altLang="zh-TW" dirty="0"/>
              <a:t>Models using conventional PCA components. (4C)</a:t>
            </a:r>
          </a:p>
          <a:p>
            <a:pPr marL="1714500" lvl="3" indent="-342900">
              <a:buFont typeface="+mj-lt"/>
              <a:buAutoNum type="alphaLcPeriod"/>
            </a:pPr>
            <a:r>
              <a:rPr kumimoji="1" lang="en-US" altLang="zh-TW" dirty="0"/>
              <a:t>Models using individual molecular features. (S20)</a:t>
            </a:r>
          </a:p>
          <a:p>
            <a:pPr marL="1714500" lvl="3" indent="-342900">
              <a:buFont typeface="+mj-lt"/>
              <a:buAutoNum type="alphaLcPeriod"/>
            </a:pPr>
            <a:r>
              <a:rPr kumimoji="1" lang="en-US" altLang="zh-TW" dirty="0"/>
              <a:t>Models using MOFA factors derived from only a subset  of the available data modalities. (S8 B, D)</a:t>
            </a:r>
          </a:p>
          <a:p>
            <a:pPr lvl="2"/>
            <a:r>
              <a:rPr kumimoji="1" lang="en-US" altLang="zh-TW" dirty="0"/>
              <a:t>The predictive value is similar to clinical covariates that are used to guide treatment decisions (S21)</a:t>
            </a:r>
          </a:p>
        </p:txBody>
      </p:sp>
    </p:spTree>
    <p:extLst>
      <p:ext uri="{BB962C8B-B14F-4D97-AF65-F5344CB8AC3E}">
        <p14:creationId xmlns:p14="http://schemas.microsoft.com/office/powerpoint/2010/main" val="120147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B96EFF-B0D3-C440-B297-BEFD5FB60D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zh-TW" dirty="0"/>
                  <a:t>Benefits for the MOFA</a:t>
                </a:r>
              </a:p>
              <a:p>
                <a:pPr lvl="1"/>
                <a:r>
                  <a:rPr lang="en" altLang="zh-TW" sz="2000" dirty="0"/>
                  <a:t>Infers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an interpretable low-dimensional data representation in terms of (hidden) factors </a:t>
                </a:r>
              </a:p>
              <a:p>
                <a:pPr lvl="1"/>
                <a:r>
                  <a:rPr lang="en" altLang="zh-TW" sz="2000" dirty="0"/>
                  <a:t>The inferred factor loadings can be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sparse</a:t>
                </a:r>
                <a:r>
                  <a:rPr lang="en" altLang="zh-TW" sz="2000" dirty="0"/>
                  <a:t>. </a:t>
                </a:r>
                <a:r>
                  <a:rPr lang="en" altLang="zh-TW" sz="2000" dirty="0">
                    <a:sym typeface="Wingdings" pitchFamily="2" charset="2"/>
                  </a:rPr>
                  <a:t> </a:t>
                </a:r>
                <a:r>
                  <a:rPr lang="en" altLang="zh-TW" sz="2000" dirty="0"/>
                  <a:t>Facilitating (The factors </a:t>
                </a:r>
                <a14:m>
                  <m:oMath xmlns:m="http://schemas.openxmlformats.org/officeDocument/2006/math">
                    <m:r>
                      <a:rPr lang="en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</m:t>
                    </m:r>
                  </m:oMath>
                </a14:m>
                <a:r>
                  <a:rPr lang="en" altLang="zh-TW" sz="2000" dirty="0"/>
                  <a:t> Relevant molecular features)</a:t>
                </a:r>
              </a:p>
              <a:p>
                <a:pPr lvl="1"/>
                <a:r>
                  <a:rPr lang="en" altLang="zh-TW" sz="2000" dirty="0"/>
                  <a:t>Disentangles to what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extent each factor </a:t>
                </a:r>
                <a:r>
                  <a:rPr lang="en" altLang="zh-TW" sz="2000" dirty="0"/>
                  <a:t>is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unique to a single data </a:t>
                </a:r>
                <a:r>
                  <a:rPr lang="en" altLang="zh-TW" sz="2000" dirty="0"/>
                  <a:t>modality or is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manifested in multiple modalities.</a:t>
                </a:r>
                <a:endParaRPr lang="en" altLang="zh-TW" sz="2000" dirty="0"/>
              </a:p>
              <a:p>
                <a:pPr lvl="1"/>
                <a:r>
                  <a:rPr lang="en" altLang="zh-TW" sz="2000" dirty="0">
                    <a:solidFill>
                      <a:srgbClr val="0070C0"/>
                    </a:solidFill>
                  </a:rPr>
                  <a:t>Fast inference </a:t>
                </a:r>
                <a:r>
                  <a:rPr lang="en" altLang="zh-TW" sz="2000" dirty="0"/>
                  <a:t>based on a variational approximation.</a:t>
                </a:r>
              </a:p>
              <a:p>
                <a:pPr lvl="1"/>
                <a:r>
                  <a:rPr lang="en" altLang="zh-TW" sz="2000" dirty="0"/>
                  <a:t>Efficient </a:t>
                </a:r>
                <a:r>
                  <a:rPr lang="en" altLang="zh-TW" sz="2000" dirty="0">
                    <a:solidFill>
                      <a:srgbClr val="0070C0"/>
                    </a:solidFill>
                  </a:rPr>
                  <a:t>handling of missing values</a:t>
                </a:r>
                <a:r>
                  <a:rPr lang="en" altLang="zh-TW" sz="2000" dirty="0"/>
                  <a:t>.</a:t>
                </a:r>
              </a:p>
              <a:p>
                <a:pPr lvl="1"/>
                <a:r>
                  <a:rPr lang="en" altLang="zh-TW" sz="2000" dirty="0">
                    <a:solidFill>
                      <a:srgbClr val="0070C0"/>
                    </a:solidFill>
                  </a:rPr>
                  <a:t>Flexible </a:t>
                </a:r>
                <a:r>
                  <a:rPr lang="en" altLang="zh-TW" sz="2000" dirty="0"/>
                  <a:t>combination of different likelihood models for each data modality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B96EFF-B0D3-C440-B297-BEFD5FB60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4422CC87-F69D-5147-8CBC-1C516628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351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4701AC-2809-DC4A-A67F-8987D2DA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1369357"/>
            <a:ext cx="4965700" cy="4953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772424-BB2D-D34C-81C9-CD36D621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88"/>
          <a:stretch/>
        </p:blipFill>
        <p:spPr>
          <a:xfrm>
            <a:off x="5271248" y="1046629"/>
            <a:ext cx="5916705" cy="29611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62A6EB-6E21-7D4B-B35C-AFF72C432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35" t="7815" r="120"/>
          <a:stretch/>
        </p:blipFill>
        <p:spPr>
          <a:xfrm>
            <a:off x="6916267" y="4061596"/>
            <a:ext cx="2734235" cy="272975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7CE2158-4844-BC45-A70C-D412D5E894DB}"/>
              </a:ext>
            </a:extLst>
          </p:cNvPr>
          <p:cNvSpPr txBox="1"/>
          <p:nvPr/>
        </p:nvSpPr>
        <p:spPr>
          <a:xfrm>
            <a:off x="-295834" y="1373872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B8C1FC-D540-024A-B2D5-455D66F5B7F7}"/>
              </a:ext>
            </a:extLst>
          </p:cNvPr>
          <p:cNvSpPr txBox="1"/>
          <p:nvPr/>
        </p:nvSpPr>
        <p:spPr>
          <a:xfrm>
            <a:off x="4753224" y="986578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A4E6EB-5996-6E4A-AA01-CC46AEF3E043}"/>
              </a:ext>
            </a:extLst>
          </p:cNvPr>
          <p:cNvSpPr/>
          <p:nvPr/>
        </p:nvSpPr>
        <p:spPr>
          <a:xfrm>
            <a:off x="1720275" y="6335804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latin typeface="ArialMT"/>
              </a:rPr>
              <a:t>Univariate Cox models </a:t>
            </a:r>
            <a:endParaRPr lang="en" altLang="zh-TW" sz="1400" dirty="0"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F2E2D-AF67-3B45-AD86-DC9C62C7C8E3}"/>
              </a:ext>
            </a:extLst>
          </p:cNvPr>
          <p:cNvSpPr/>
          <p:nvPr/>
        </p:nvSpPr>
        <p:spPr>
          <a:xfrm>
            <a:off x="9766098" y="6014580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latin typeface="ArialMT"/>
              </a:rPr>
              <a:t>Log rank test</a:t>
            </a:r>
            <a:endParaRPr lang="en" altLang="zh-TW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3383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D6F7DB-CAC7-F348-9F7E-A56C4FC8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4" y="1559857"/>
            <a:ext cx="5204452" cy="51767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35B06CE-B006-F140-B7D4-47CEE43D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76" y="1559857"/>
            <a:ext cx="6937795" cy="490208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FD256D1-4E10-D148-BFFD-E1BF1B31F983}"/>
              </a:ext>
            </a:extLst>
          </p:cNvPr>
          <p:cNvCxnSpPr/>
          <p:nvPr/>
        </p:nvCxnSpPr>
        <p:spPr>
          <a:xfrm>
            <a:off x="5393158" y="1869138"/>
            <a:ext cx="0" cy="4585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E7E2D0-65B2-E84B-98B1-9C8D9E1F1A32}"/>
              </a:ext>
            </a:extLst>
          </p:cNvPr>
          <p:cNvSpPr txBox="1"/>
          <p:nvPr/>
        </p:nvSpPr>
        <p:spPr>
          <a:xfrm>
            <a:off x="160924" y="1190525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S18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8134D5-944A-734E-8380-40ADBE0FAEA3}"/>
              </a:ext>
            </a:extLst>
          </p:cNvPr>
          <p:cNvSpPr txBox="1"/>
          <p:nvPr/>
        </p:nvSpPr>
        <p:spPr>
          <a:xfrm>
            <a:off x="5393158" y="1221010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S19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C92940-29A1-824E-804F-184AD900DDF5}"/>
              </a:ext>
            </a:extLst>
          </p:cNvPr>
          <p:cNvSpPr/>
          <p:nvPr/>
        </p:nvSpPr>
        <p:spPr>
          <a:xfrm>
            <a:off x="842398" y="1190525"/>
            <a:ext cx="2024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Factor 7 annotation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B64BD5-85A9-4A46-8138-5482AC6AF85F}"/>
              </a:ext>
            </a:extLst>
          </p:cNvPr>
          <p:cNvSpPr/>
          <p:nvPr/>
        </p:nvSpPr>
        <p:spPr>
          <a:xfrm>
            <a:off x="6060311" y="1221010"/>
            <a:ext cx="207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Factor 8 annotation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507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CE2158-4844-BC45-A70C-D412D5E894DB}"/>
              </a:ext>
            </a:extLst>
          </p:cNvPr>
          <p:cNvSpPr txBox="1"/>
          <p:nvPr/>
        </p:nvSpPr>
        <p:spPr>
          <a:xfrm>
            <a:off x="403410" y="1441107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18C230-4203-FD40-A4FD-BE57B0A9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7"/>
          <a:stretch/>
        </p:blipFill>
        <p:spPr>
          <a:xfrm>
            <a:off x="1011518" y="1491303"/>
            <a:ext cx="4521200" cy="4331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F66843A-CFE8-794A-8577-573EB814A964}"/>
                  </a:ext>
                </a:extLst>
              </p:cNvPr>
              <p:cNvSpPr txBox="1"/>
              <p:nvPr/>
            </p:nvSpPr>
            <p:spPr>
              <a:xfrm rot="16200000">
                <a:off x="3207124" y="4641615"/>
                <a:ext cx="422487" cy="2474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F66843A-CFE8-794A-8577-573EB814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07124" y="4641615"/>
                <a:ext cx="422487" cy="2474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E6D8BB0-70B6-3047-98AA-A8F6A7D3DD21}"/>
              </a:ext>
            </a:extLst>
          </p:cNvPr>
          <p:cNvSpPr/>
          <p:nvPr/>
        </p:nvSpPr>
        <p:spPr>
          <a:xfrm>
            <a:off x="2157925" y="5982449"/>
            <a:ext cx="2520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First 10 PCA components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7AF8AC-43FA-E644-B5E9-E4B35098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73" y="1074270"/>
            <a:ext cx="3267391" cy="29195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7ABB4E-BBD9-AD4C-87C2-3A28C74C64BA}"/>
              </a:ext>
            </a:extLst>
          </p:cNvPr>
          <p:cNvSpPr txBox="1"/>
          <p:nvPr/>
        </p:nvSpPr>
        <p:spPr>
          <a:xfrm>
            <a:off x="6438524" y="955695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S20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D58C37-CEA9-474A-9B2B-3F02349E5F32}"/>
              </a:ext>
            </a:extLst>
          </p:cNvPr>
          <p:cNvSpPr/>
          <p:nvPr/>
        </p:nvSpPr>
        <p:spPr>
          <a:xfrm>
            <a:off x="6463031" y="3986485"/>
            <a:ext cx="385757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300" dirty="0">
                <a:latin typeface="ArialMT"/>
              </a:rPr>
              <a:t>L</a:t>
            </a:r>
            <a:r>
              <a:rPr lang="en" altLang="zh-TW" sz="1300" dirty="0">
                <a:latin typeface="Gautami" panose="020B0502040204020203" pitchFamily="34" charset="0"/>
              </a:rPr>
              <a:t>​</a:t>
            </a:r>
            <a:r>
              <a:rPr lang="en" altLang="zh-TW" sz="1300" baseline="-25000" dirty="0">
                <a:latin typeface="Gautami" panose="020B0502040204020203" pitchFamily="34" charset="0"/>
              </a:rPr>
              <a:t>2</a:t>
            </a:r>
            <a:r>
              <a:rPr lang="en" altLang="zh-TW" sz="1300" dirty="0">
                <a:latin typeface="ArialMT"/>
              </a:rPr>
              <a:t>-penalized Cox regression models </a:t>
            </a:r>
            <a:endParaRPr lang="en" altLang="zh-TW" sz="13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9AE68E1-2337-B249-A203-AA43D2ECC5F2}"/>
                  </a:ext>
                </a:extLst>
              </p:cNvPr>
              <p:cNvSpPr txBox="1"/>
              <p:nvPr/>
            </p:nvSpPr>
            <p:spPr>
              <a:xfrm rot="16200000">
                <a:off x="8171280" y="2865898"/>
                <a:ext cx="422487" cy="1933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9AE68E1-2337-B249-A203-AA43D2EC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71280" y="2865898"/>
                <a:ext cx="422487" cy="19330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64A529C0-D154-BB45-B8E6-DAA548A5DD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170"/>
          <a:stretch/>
        </p:blipFill>
        <p:spPr>
          <a:xfrm>
            <a:off x="5844469" y="4457612"/>
            <a:ext cx="2824392" cy="208554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5DD9DC-6B24-1249-96ED-E7634A2192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533" b="790"/>
          <a:stretch/>
        </p:blipFill>
        <p:spPr>
          <a:xfrm>
            <a:off x="8940874" y="4457611"/>
            <a:ext cx="2824392" cy="222101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D345C5A-1913-B648-A21B-D15DF0430FFB}"/>
              </a:ext>
            </a:extLst>
          </p:cNvPr>
          <p:cNvSpPr txBox="1"/>
          <p:nvPr/>
        </p:nvSpPr>
        <p:spPr>
          <a:xfrm>
            <a:off x="5398248" y="4335373"/>
            <a:ext cx="5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S8</a:t>
            </a:r>
          </a:p>
        </p:txBody>
      </p:sp>
    </p:spTree>
    <p:extLst>
      <p:ext uri="{BB962C8B-B14F-4D97-AF65-F5344CB8AC3E}">
        <p14:creationId xmlns:p14="http://schemas.microsoft.com/office/powerpoint/2010/main" val="4208167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7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Real Data Analysis – CLL 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CBC574-F957-0F4B-9B45-6DC96012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4" y="1104296"/>
            <a:ext cx="7817133" cy="540408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BA6762-CEF7-4049-87D1-F189C85C635E}"/>
              </a:ext>
            </a:extLst>
          </p:cNvPr>
          <p:cNvSpPr txBox="1"/>
          <p:nvPr/>
        </p:nvSpPr>
        <p:spPr>
          <a:xfrm>
            <a:off x="1059700" y="1054100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S21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61D5E8-59E2-AD41-A8EE-69A0281BF86B}"/>
              </a:ext>
            </a:extLst>
          </p:cNvPr>
          <p:cNvSpPr/>
          <p:nvPr/>
        </p:nvSpPr>
        <p:spPr>
          <a:xfrm>
            <a:off x="3090466" y="6488668"/>
            <a:ext cx="6011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Arial" panose="020B0604020202020204" pitchFamily="34" charset="0"/>
              </a:rPr>
              <a:t>Comparison of MOFA factors with clinical covariates </a:t>
            </a:r>
            <a:endParaRPr lang="en" altLang="zh-TW" dirty="0"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4346A2-0C45-EC4A-B5F0-F56CB679B77E}"/>
              </a:ext>
            </a:extLst>
          </p:cNvPr>
          <p:cNvSpPr/>
          <p:nvPr/>
        </p:nvSpPr>
        <p:spPr>
          <a:xfrm>
            <a:off x="1402261" y="5656029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latin typeface="ArialMT"/>
              </a:rPr>
              <a:t>Univariate Cox models </a:t>
            </a:r>
            <a:endParaRPr lang="en" altLang="zh-TW" sz="1400" dirty="0">
              <a:effectLst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9EBC6B-7F4A-B546-B819-F7BD082BA5DE}"/>
              </a:ext>
            </a:extLst>
          </p:cNvPr>
          <p:cNvSpPr/>
          <p:nvPr/>
        </p:nvSpPr>
        <p:spPr>
          <a:xfrm>
            <a:off x="9695285" y="5702196"/>
            <a:ext cx="2372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latin typeface="ArialMT"/>
              </a:rPr>
              <a:t>Covariates components for </a:t>
            </a:r>
          </a:p>
          <a:p>
            <a:r>
              <a:rPr lang="en" altLang="zh-TW" sz="1400" dirty="0">
                <a:latin typeface="ArialMT"/>
              </a:rPr>
              <a:t>each color are shown in a.</a:t>
            </a:r>
            <a:endParaRPr lang="en" altLang="zh-TW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6959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Single Cell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en-US" altLang="zh-TW" dirty="0"/>
              <a:t>87 mouse embryonic stem cells (</a:t>
            </a:r>
            <a:r>
              <a:rPr kumimoji="1" lang="en-US" altLang="zh-TW" dirty="0" err="1"/>
              <a:t>mESCs</a:t>
            </a:r>
            <a:r>
              <a:rPr kumimoji="1" lang="en-US" altLang="zh-TW" dirty="0"/>
              <a:t>) </a:t>
            </a:r>
          </a:p>
          <a:p>
            <a:pPr lvl="2"/>
            <a:r>
              <a:rPr kumimoji="1" lang="en-US" altLang="zh-TW" dirty="0"/>
              <a:t>16 “2i” media, a naïve pluripotency state.</a:t>
            </a:r>
          </a:p>
          <a:p>
            <a:pPr lvl="2"/>
            <a:r>
              <a:rPr kumimoji="1" lang="en-US" altLang="zh-TW" dirty="0"/>
              <a:t>71 serum-grown cells, a primed pluripotency state.</a:t>
            </a:r>
          </a:p>
          <a:p>
            <a:pPr lvl="1"/>
            <a:r>
              <a:rPr kumimoji="1" lang="en-US" altLang="zh-TW" dirty="0"/>
              <a:t>Data types:</a:t>
            </a:r>
          </a:p>
          <a:p>
            <a:pPr lvl="2"/>
            <a:r>
              <a:rPr kumimoji="1" lang="en-US" altLang="zh-TW" dirty="0"/>
              <a:t>Single-cell methylation (CpG methylation at three different genomic contexts)</a:t>
            </a:r>
          </a:p>
          <a:p>
            <a:pPr lvl="3"/>
            <a:r>
              <a:rPr kumimoji="1" lang="en-US" altLang="zh-TW" dirty="0"/>
              <a:t>Promoters</a:t>
            </a:r>
          </a:p>
          <a:p>
            <a:pPr lvl="3"/>
            <a:r>
              <a:rPr kumimoji="1" lang="en-US" altLang="zh-TW" dirty="0"/>
              <a:t>CpG islands</a:t>
            </a:r>
          </a:p>
          <a:p>
            <a:pPr lvl="3"/>
            <a:r>
              <a:rPr kumimoji="1" lang="en-US" altLang="zh-TW" dirty="0"/>
              <a:t>Enhancers </a:t>
            </a:r>
          </a:p>
          <a:p>
            <a:pPr lvl="2"/>
            <a:r>
              <a:rPr kumimoji="1" lang="en-US" altLang="zh-TW" dirty="0"/>
              <a:t>Transcriptome sequencing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72B85E-6A4A-E24A-8593-4681131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94" y="3612790"/>
            <a:ext cx="4700494" cy="324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6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16C3AE2-B9F9-FD4B-9503-31B966B7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512" y="4399447"/>
            <a:ext cx="3387668" cy="243960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EC490F7-6D92-954A-97D0-D010DB4BF0B9}"/>
              </a:ext>
            </a:extLst>
          </p:cNvPr>
          <p:cNvGrpSpPr/>
          <p:nvPr/>
        </p:nvGrpSpPr>
        <p:grpSpPr>
          <a:xfrm>
            <a:off x="7664821" y="1462089"/>
            <a:ext cx="4149539" cy="3063734"/>
            <a:chOff x="1344705" y="2469427"/>
            <a:chExt cx="4149539" cy="306373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AC7C3FD-867B-4346-A2F3-6ABB959C6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682" y="2469427"/>
              <a:ext cx="3127562" cy="3063734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CF5715-F770-7243-A16D-D1048FB7A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10" r="73967" b="13674"/>
            <a:stretch/>
          </p:blipFill>
          <p:spPr>
            <a:xfrm>
              <a:off x="1344705" y="2686623"/>
              <a:ext cx="1223682" cy="2541494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Single Cell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342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Variance decomposition by factors (5B, C)</a:t>
            </a:r>
          </a:p>
          <a:p>
            <a:pPr lvl="1"/>
            <a:r>
              <a:rPr kumimoji="1" lang="en-US" altLang="zh-TW" dirty="0"/>
              <a:t>All data modality: Factor 1</a:t>
            </a:r>
          </a:p>
          <a:p>
            <a:pPr lvl="1"/>
            <a:r>
              <a:rPr kumimoji="1" lang="en-US" altLang="zh-TW" dirty="0"/>
              <a:t>RNA Data: Factor 2 and Factor 3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Factor 1 </a:t>
            </a:r>
            <a:r>
              <a:rPr kumimoji="1" lang="en-US" altLang="zh-TW" dirty="0">
                <a:sym typeface="Wingdings" pitchFamily="2" charset="2"/>
              </a:rPr>
              <a:t> The cell transition from naïve to </a:t>
            </a:r>
          </a:p>
          <a:p>
            <a:pPr marL="457200" lvl="1" indent="0">
              <a:buNone/>
            </a:pPr>
            <a:r>
              <a:rPr kumimoji="1" lang="en-US" altLang="zh-TW" dirty="0">
                <a:sym typeface="Wingdings" pitchFamily="2" charset="2"/>
              </a:rPr>
              <a:t>    primed pluripotent states. (5D, EV5A)</a:t>
            </a:r>
          </a:p>
          <a:p>
            <a:pPr lvl="1"/>
            <a:r>
              <a:rPr kumimoji="1" lang="en-US" altLang="zh-TW" dirty="0">
                <a:sym typeface="Wingdings" pitchFamily="2" charset="2"/>
              </a:rPr>
              <a:t>Factor 2  The cell transition from primed </a:t>
            </a:r>
          </a:p>
          <a:p>
            <a:pPr marL="457200" lvl="1" indent="0">
              <a:buNone/>
            </a:pPr>
            <a:r>
              <a:rPr kumimoji="1" lang="en-US" altLang="zh-TW" dirty="0">
                <a:sym typeface="Wingdings" pitchFamily="2" charset="2"/>
              </a:rPr>
              <a:t>    pluripotent states to differentiated state. (5D, EV5C)</a:t>
            </a:r>
          </a:p>
          <a:p>
            <a:pPr lvl="1"/>
            <a:r>
              <a:rPr kumimoji="1" lang="en-US" altLang="zh-TW" dirty="0">
                <a:sym typeface="Wingdings" pitchFamily="2" charset="2"/>
              </a:rPr>
              <a:t>Factor 3  The cell detection rate, associated </a:t>
            </a:r>
          </a:p>
          <a:p>
            <a:pPr marL="457200" lvl="1" indent="0">
              <a:buNone/>
            </a:pPr>
            <a:r>
              <a:rPr kumimoji="1" lang="en-US" altLang="zh-TW" dirty="0">
                <a:sym typeface="Wingdings" pitchFamily="2" charset="2"/>
              </a:rPr>
              <a:t>    with cell quality and mRNA content. (S22)</a:t>
            </a: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296D8-1D9C-6B49-9BBA-395D1B670CB4}"/>
              </a:ext>
            </a:extLst>
          </p:cNvPr>
          <p:cNvSpPr txBox="1"/>
          <p:nvPr/>
        </p:nvSpPr>
        <p:spPr>
          <a:xfrm>
            <a:off x="8025275" y="1387688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5453FC-B295-1946-BFD0-89AEE87A21CF}"/>
              </a:ext>
            </a:extLst>
          </p:cNvPr>
          <p:cNvSpPr txBox="1"/>
          <p:nvPr/>
        </p:nvSpPr>
        <p:spPr>
          <a:xfrm>
            <a:off x="10169897" y="1388570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AEC89D-77EE-D94E-8EEE-892F810E0BCB}"/>
              </a:ext>
            </a:extLst>
          </p:cNvPr>
          <p:cNvSpPr txBox="1"/>
          <p:nvPr/>
        </p:nvSpPr>
        <p:spPr>
          <a:xfrm>
            <a:off x="7741458" y="4286905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C6BA89-1DA7-5240-8ECA-244BE6E25AD0}"/>
              </a:ext>
            </a:extLst>
          </p:cNvPr>
          <p:cNvSpPr/>
          <p:nvPr/>
        </p:nvSpPr>
        <p:spPr>
          <a:xfrm>
            <a:off x="9874997" y="5551632"/>
            <a:ext cx="20072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100" dirty="0">
                <a:latin typeface="AdvOTa293a443"/>
              </a:rPr>
              <a:t>known markers of pluripotency </a:t>
            </a:r>
            <a:endParaRPr lang="en" altLang="zh-TW" sz="3200" dirty="0"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782822-84E9-E248-B9C7-CE4E1F3B37C9}"/>
              </a:ext>
            </a:extLst>
          </p:cNvPr>
          <p:cNvSpPr/>
          <p:nvPr/>
        </p:nvSpPr>
        <p:spPr>
          <a:xfrm>
            <a:off x="9761990" y="4453214"/>
            <a:ext cx="2110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200" dirty="0">
                <a:latin typeface="AdvOTa293a443"/>
              </a:rPr>
              <a:t>known differentiation markers </a:t>
            </a:r>
            <a:endParaRPr lang="en" altLang="zh-TW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0348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AD554522-F503-D249-ABF4-7CB1951772E4}"/>
              </a:ext>
            </a:extLst>
          </p:cNvPr>
          <p:cNvGrpSpPr/>
          <p:nvPr/>
        </p:nvGrpSpPr>
        <p:grpSpPr>
          <a:xfrm>
            <a:off x="625067" y="1936326"/>
            <a:ext cx="7383310" cy="5434359"/>
            <a:chOff x="1250949" y="1387688"/>
            <a:chExt cx="5203261" cy="382977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A926E09-EEE3-D44C-9B4F-A79C7387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0949" y="1387688"/>
              <a:ext cx="5203261" cy="315741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A16CB9A-FC4C-D644-85DD-C6CD4CC89792}"/>
                </a:ext>
              </a:extLst>
            </p:cNvPr>
            <p:cNvSpPr/>
            <p:nvPr/>
          </p:nvSpPr>
          <p:spPr>
            <a:xfrm>
              <a:off x="1358525" y="4114800"/>
              <a:ext cx="2742827" cy="1102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55351D9-FC4E-A54D-85CA-8DE82960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2416" y="4047564"/>
              <a:ext cx="2017058" cy="349623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Single Cell Data 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296D8-1D9C-6B49-9BBA-395D1B670CB4}"/>
              </a:ext>
            </a:extLst>
          </p:cNvPr>
          <p:cNvSpPr txBox="1"/>
          <p:nvPr/>
        </p:nvSpPr>
        <p:spPr>
          <a:xfrm>
            <a:off x="196430" y="1833571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EV5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4F43A90-5DF2-3C4C-B696-6F0A4917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310" y="2901574"/>
            <a:ext cx="4204690" cy="265206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D0E5DD7-4A39-5649-9E58-0678870F299E}"/>
              </a:ext>
            </a:extLst>
          </p:cNvPr>
          <p:cNvSpPr txBox="1"/>
          <p:nvPr/>
        </p:nvSpPr>
        <p:spPr>
          <a:xfrm>
            <a:off x="8025274" y="1871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S22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8A451F-1946-C049-8D5F-ABC2211D8FDB}"/>
              </a:ext>
            </a:extLst>
          </p:cNvPr>
          <p:cNvSpPr/>
          <p:nvPr/>
        </p:nvSpPr>
        <p:spPr>
          <a:xfrm>
            <a:off x="3633677" y="6228457"/>
            <a:ext cx="180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200" dirty="0">
                <a:latin typeface="AdvOTa293a443"/>
              </a:rPr>
              <a:t>Top </a:t>
            </a:r>
            <a:r>
              <a:rPr lang="en" altLang="zh-TW" sz="1200" dirty="0">
                <a:latin typeface="AdvStPro"/>
              </a:rPr>
              <a:t>20 </a:t>
            </a:r>
            <a:r>
              <a:rPr lang="en" altLang="zh-TW" sz="1200" dirty="0">
                <a:latin typeface="AdvOTa293a443"/>
              </a:rPr>
              <a:t>genes with largest </a:t>
            </a:r>
          </a:p>
          <a:p>
            <a:pPr algn="ctr"/>
            <a:r>
              <a:rPr lang="en" altLang="zh-TW" sz="1200" dirty="0">
                <a:latin typeface="AdvOTa293a443"/>
              </a:rPr>
              <a:t>weight on Factor </a:t>
            </a:r>
            <a:r>
              <a:rPr lang="en" altLang="zh-TW" sz="1200" dirty="0">
                <a:latin typeface="AdvStPro"/>
              </a:rPr>
              <a:t>1</a:t>
            </a:r>
            <a:r>
              <a:rPr lang="en" altLang="zh-TW" sz="1200" dirty="0">
                <a:latin typeface="AdvOTa293a443"/>
              </a:rPr>
              <a:t>. </a:t>
            </a:r>
            <a:endParaRPr lang="en" altLang="zh-TW" sz="3600" dirty="0">
              <a:effectLst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E56828-1BA3-3041-B20E-77D2E23E45CC}"/>
              </a:ext>
            </a:extLst>
          </p:cNvPr>
          <p:cNvSpPr/>
          <p:nvPr/>
        </p:nvSpPr>
        <p:spPr>
          <a:xfrm>
            <a:off x="6972064" y="6229969"/>
            <a:ext cx="180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1200" dirty="0">
                <a:latin typeface="AdvOTa293a443"/>
              </a:rPr>
              <a:t>Top </a:t>
            </a:r>
            <a:r>
              <a:rPr lang="en" altLang="zh-TW" sz="1200" dirty="0">
                <a:latin typeface="AdvStPro"/>
              </a:rPr>
              <a:t>20 </a:t>
            </a:r>
            <a:r>
              <a:rPr lang="en" altLang="zh-TW" sz="1200" dirty="0">
                <a:latin typeface="AdvOTa293a443"/>
              </a:rPr>
              <a:t>genes with largest </a:t>
            </a:r>
          </a:p>
          <a:p>
            <a:pPr algn="ctr"/>
            <a:r>
              <a:rPr lang="en" altLang="zh-TW" sz="1200" dirty="0">
                <a:latin typeface="AdvOTa293a443"/>
              </a:rPr>
              <a:t>weight on Factor </a:t>
            </a:r>
            <a:r>
              <a:rPr lang="en" altLang="zh-TW" sz="1200" dirty="0">
                <a:latin typeface="AdvStPro"/>
              </a:rPr>
              <a:t>2</a:t>
            </a:r>
            <a:r>
              <a:rPr lang="en" altLang="zh-TW" sz="1200" dirty="0">
                <a:latin typeface="AdvOTa293a443"/>
              </a:rPr>
              <a:t>. </a:t>
            </a:r>
            <a:endParaRPr lang="en" altLang="zh-TW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6801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FEEDF-D6CD-9D42-82FC-15A9FDA6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Single Cell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19AB9-2218-674D-B96E-3B888FEA9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More on the Factor 1.</a:t>
            </a:r>
          </a:p>
          <a:p>
            <a:pPr lvl="1"/>
            <a:r>
              <a:rPr kumimoji="1" lang="en-US" altLang="zh-TW" dirty="0"/>
              <a:t>MOFA connect these transcriptomic changes to coordinated changes in the genome-wide DNA methylation rate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3F1964-CD54-FE4F-BC81-32B72B0C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66" y="2971800"/>
            <a:ext cx="5103837" cy="37763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0C189A-9546-CE44-AE59-33622B782550}"/>
              </a:ext>
            </a:extLst>
          </p:cNvPr>
          <p:cNvSpPr txBox="1"/>
          <p:nvPr/>
        </p:nvSpPr>
        <p:spPr>
          <a:xfrm>
            <a:off x="6301395" y="2877204"/>
            <a:ext cx="10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EV5</a:t>
            </a:r>
          </a:p>
        </p:txBody>
      </p:sp>
    </p:spTree>
    <p:extLst>
      <p:ext uri="{BB962C8B-B14F-4D97-AF65-F5344CB8AC3E}">
        <p14:creationId xmlns:p14="http://schemas.microsoft.com/office/powerpoint/2010/main" val="3981291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D8B91-7E5E-6B4E-A24A-4C6521E1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Data Analysis – Single Cell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8A13A-2BB5-F94F-AD6B-3EBA064B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Downstream Analysis – Annotation of factors</a:t>
            </a:r>
          </a:p>
          <a:p>
            <a:pPr lvl="1"/>
            <a:r>
              <a:rPr kumimoji="1" lang="en-US" altLang="zh-TW" dirty="0"/>
              <a:t>Factor 1 and factor 2 captured the entire differentiation trajectory. (5E)</a:t>
            </a:r>
          </a:p>
          <a:p>
            <a:pPr marL="457200" lvl="1" indent="0">
              <a:buNone/>
            </a:pPr>
            <a:r>
              <a:rPr kumimoji="1" lang="en-US" altLang="zh-TW" dirty="0"/>
              <a:t>   </a:t>
            </a:r>
            <a:r>
              <a:rPr kumimoji="1" lang="en-US" altLang="zh-TW" dirty="0">
                <a:sym typeface="Wingdings" pitchFamily="2" charset="2"/>
              </a:rPr>
              <a:t> Learning continuous latent factors rather than discrete sample assignments.</a:t>
            </a:r>
          </a:p>
          <a:p>
            <a:pPr lvl="1"/>
            <a:r>
              <a:rPr kumimoji="1" lang="en-US" altLang="zh-TW" dirty="0"/>
              <a:t>Other Multi-omics clustering algorithms (e.g. SNF, </a:t>
            </a:r>
            <a:r>
              <a:rPr kumimoji="1" lang="en-US" altLang="zh-TW" dirty="0" err="1"/>
              <a:t>icluster</a:t>
            </a:r>
            <a:r>
              <a:rPr kumimoji="1" lang="en-US" altLang="zh-TW" dirty="0"/>
              <a:t>) can only distinguishing cellular subpopulation (discrete). (S23)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E57F72-4361-4D44-A600-1111F7A1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126" y="3967255"/>
            <a:ext cx="6664885" cy="26246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4B12C87-E383-BA45-8550-EBA534B8A17D}"/>
              </a:ext>
            </a:extLst>
          </p:cNvPr>
          <p:cNvSpPr txBox="1"/>
          <p:nvPr/>
        </p:nvSpPr>
        <p:spPr>
          <a:xfrm>
            <a:off x="4583723" y="3923739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1"/>
                </a:solidFill>
              </a:rPr>
              <a:t>S23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9E18B8-A180-2445-AA97-BF511B1F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45" y="3752511"/>
            <a:ext cx="3170037" cy="31054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3C66977-9CD3-784E-A7C0-73E7C99F6229}"/>
              </a:ext>
            </a:extLst>
          </p:cNvPr>
          <p:cNvSpPr/>
          <p:nvPr/>
        </p:nvSpPr>
        <p:spPr>
          <a:xfrm>
            <a:off x="1476899" y="381662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7919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Discussion and Summary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400" dirty="0"/>
              <a:t>MOFA is an unsupervised method for decomposing the heterogeneity in multi-omics data.</a:t>
            </a:r>
          </a:p>
          <a:p>
            <a:r>
              <a:rPr kumimoji="1" lang="en-US" altLang="zh-TW" sz="2400" dirty="0"/>
              <a:t>MOFA is applied in the patient-derived tumor samples and a single-cell study of </a:t>
            </a:r>
            <a:r>
              <a:rPr kumimoji="1" lang="en-US" altLang="zh-TW" sz="2400" dirty="0" err="1"/>
              <a:t>mESCs</a:t>
            </a:r>
            <a:r>
              <a:rPr kumimoji="1" lang="en-US" altLang="zh-TW" sz="2400" dirty="0"/>
              <a:t> in this study.</a:t>
            </a:r>
          </a:p>
          <a:p>
            <a:r>
              <a:rPr kumimoji="1" lang="en-US" altLang="zh-TW" sz="2400" dirty="0"/>
              <a:t>In the CLL study, MOFA</a:t>
            </a:r>
          </a:p>
          <a:p>
            <a:pPr lvl="1"/>
            <a:r>
              <a:rPr kumimoji="1" lang="en-US" altLang="zh-TW" sz="2000" dirty="0"/>
              <a:t>Capture variations of multiple features and data modalities.</a:t>
            </a:r>
          </a:p>
          <a:p>
            <a:pPr lvl="1"/>
            <a:r>
              <a:rPr kumimoji="1" lang="en-US" altLang="zh-TW" sz="2000" dirty="0"/>
              <a:t>Increase the sensitivity for identifying molecular signatures compare to using individual feature or data modality.</a:t>
            </a:r>
          </a:p>
          <a:p>
            <a:pPr lvl="1"/>
            <a:r>
              <a:rPr kumimoji="1" lang="en-US" altLang="zh-TW" sz="2000" dirty="0"/>
              <a:t>Use information from multiple omics layers to accurately impute missing values.</a:t>
            </a:r>
          </a:p>
          <a:p>
            <a:pPr lvl="1"/>
            <a:r>
              <a:rPr kumimoji="1" lang="en-US" altLang="zh-TW" sz="2000" dirty="0"/>
              <a:t>Guide the detection of outliers.</a:t>
            </a:r>
          </a:p>
          <a:p>
            <a:r>
              <a:rPr kumimoji="1" lang="en-US" altLang="zh-TW" sz="2400" dirty="0"/>
              <a:t>In the </a:t>
            </a:r>
            <a:r>
              <a:rPr kumimoji="1" lang="en-US" altLang="zh-TW" sz="2400" dirty="0" err="1"/>
              <a:t>mESCs</a:t>
            </a:r>
            <a:r>
              <a:rPr kumimoji="1" lang="en-US" altLang="zh-TW" sz="2400" dirty="0"/>
              <a:t> study, MOFA learn continuous factors instead of discrete factors.</a:t>
            </a:r>
          </a:p>
          <a:p>
            <a:pPr marL="0" indent="0">
              <a:buNone/>
            </a:pPr>
            <a:r>
              <a:rPr kumimoji="1" lang="en-US" altLang="zh-TW" sz="2400" dirty="0"/>
              <a:t>    </a:t>
            </a:r>
            <a:r>
              <a:rPr kumimoji="1" lang="en-US" altLang="zh-TW" sz="2400" dirty="0">
                <a:sym typeface="Wingdings" pitchFamily="2" charset="2"/>
              </a:rPr>
              <a:t> Find a differentiation trajectory to predict pluripotent states.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E0C323C-AAE9-0647-BE30-0F74B433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43" y="3601183"/>
            <a:ext cx="4431957" cy="32568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9288F32-6DAF-3C4A-ADCF-D1D7F0D1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786"/>
            <a:ext cx="10659035" cy="5142990"/>
          </a:xfrm>
        </p:spPr>
        <p:txBody>
          <a:bodyPr>
            <a:normAutofit/>
          </a:bodyPr>
          <a:lstStyle/>
          <a:p>
            <a:r>
              <a:rPr lang="en" altLang="zh-TW" sz="2400" dirty="0"/>
              <a:t>MOFA models </a:t>
            </a:r>
            <a:endParaRPr kumimoji="1" lang="en-US" altLang="zh-TW" sz="2400" dirty="0"/>
          </a:p>
          <a:p>
            <a:pPr lvl="1"/>
            <a:r>
              <a:rPr kumimoji="1" lang="en-US" altLang="zh-TW" sz="2000" dirty="0"/>
              <a:t>Factor Analysis: </a:t>
            </a:r>
            <a:r>
              <a:rPr lang="en" altLang="zh-TW" sz="2000" dirty="0"/>
              <a:t>Reduce the dimensionality of a (big) dataset into a small set of variables which are easier to interpret and visualize.</a:t>
            </a:r>
            <a:endParaRPr kumimoji="1" lang="en-US" altLang="zh-TW" sz="2000" dirty="0"/>
          </a:p>
          <a:p>
            <a:pPr lvl="1"/>
            <a:r>
              <a:rPr kumimoji="1" lang="en-US" altLang="zh-TW" sz="2000" dirty="0"/>
              <a:t>Sample size: N (n)</a:t>
            </a:r>
          </a:p>
          <a:p>
            <a:pPr lvl="1"/>
            <a:r>
              <a:rPr kumimoji="1" lang="en-US" altLang="zh-TW" sz="2000" dirty="0"/>
              <a:t>Feature numbers: D (d)</a:t>
            </a:r>
          </a:p>
          <a:p>
            <a:pPr lvl="1"/>
            <a:r>
              <a:rPr kumimoji="1" lang="en-US" altLang="zh-TW" sz="2000" dirty="0"/>
              <a:t>Data matrices, view: M (m)</a:t>
            </a:r>
          </a:p>
          <a:p>
            <a:pPr lvl="1"/>
            <a:r>
              <a:rPr kumimoji="1" lang="en-US" altLang="zh-TW" sz="2000" dirty="0"/>
              <a:t>Factor matrix (</a:t>
            </a:r>
            <a:r>
              <a:rPr lang="en" altLang="zh-TW" sz="2000" dirty="0"/>
              <a:t>matrix that contains the low-dimensional latent variables.</a:t>
            </a:r>
            <a:r>
              <a:rPr kumimoji="1" lang="en-US" altLang="zh-TW" sz="2000" dirty="0"/>
              <a:t>): </a:t>
            </a:r>
            <a:r>
              <a:rPr kumimoji="1" lang="en-US" altLang="zh-TW" sz="2000" b="1" dirty="0"/>
              <a:t>Z</a:t>
            </a:r>
          </a:p>
          <a:p>
            <a:pPr lvl="1"/>
            <a:r>
              <a:rPr lang="en" altLang="zh-TW" sz="2000" dirty="0"/>
              <a:t>Loading matrix, weight matrix: </a:t>
            </a:r>
            <a:r>
              <a:rPr lang="en" altLang="zh-TW" b="1" dirty="0"/>
              <a:t>W</a:t>
            </a:r>
            <a:r>
              <a:rPr lang="en" altLang="zh-TW" baseline="30000" dirty="0"/>
              <a:t>m</a:t>
            </a:r>
          </a:p>
          <a:p>
            <a:pPr lvl="1"/>
            <a:r>
              <a:rPr lang="en" altLang="zh-TW" sz="2000" dirty="0"/>
              <a:t>Residual noise (its form depends on the specific of the data type): </a:t>
            </a:r>
            <a:r>
              <a:rPr lang="el-GR" altLang="zh-TW" sz="2000" b="1" dirty="0"/>
              <a:t>ε</a:t>
            </a:r>
            <a:r>
              <a:rPr lang="en" altLang="zh-TW" sz="2000" baseline="30000" dirty="0"/>
              <a:t>m</a:t>
            </a:r>
          </a:p>
          <a:p>
            <a:pPr lvl="1"/>
            <a:r>
              <a:rPr lang="en" altLang="zh-TW" sz="2000" dirty="0"/>
              <a:t>The expectation of x under the distribution q. (</a:t>
            </a:r>
            <a:r>
              <a:rPr lang="en" altLang="zh-TW" sz="2000" dirty="0" err="1"/>
              <a:t>E</a:t>
            </a:r>
            <a:r>
              <a:rPr lang="en" altLang="zh-TW" sz="2000" baseline="-25000" dirty="0" err="1"/>
              <a:t>q</a:t>
            </a:r>
            <a:r>
              <a:rPr lang="en" altLang="zh-TW" sz="2000" dirty="0"/>
              <a:t>[x]): ⟨x⟩</a:t>
            </a:r>
          </a:p>
          <a:p>
            <a:pPr lvl="1"/>
            <a:endParaRPr lang="en" altLang="zh-TW" sz="2000" dirty="0"/>
          </a:p>
          <a:p>
            <a:pPr lvl="1"/>
            <a:r>
              <a:rPr lang="en" altLang="zh-TW" sz="2000" dirty="0"/>
              <a:t>Model: </a:t>
            </a:r>
          </a:p>
          <a:p>
            <a:pPr lvl="1"/>
            <a:endParaRPr lang="en" altLang="zh-TW" sz="2000" dirty="0"/>
          </a:p>
          <a:p>
            <a:pPr lvl="1"/>
            <a:endParaRPr lang="en" altLang="zh-TW" sz="2000" dirty="0"/>
          </a:p>
          <a:p>
            <a:pPr lvl="1"/>
            <a:r>
              <a:rPr lang="en" altLang="zh-TW" sz="2000" dirty="0"/>
              <a:t>A Bayesian framework is used. (Place prior dist. on </a:t>
            </a:r>
            <a:r>
              <a:rPr lang="en" altLang="zh-TW" sz="2000" b="1" dirty="0"/>
              <a:t>Z</a:t>
            </a:r>
            <a:r>
              <a:rPr lang="en" altLang="zh-TW" sz="2000" dirty="0"/>
              <a:t>, </a:t>
            </a:r>
            <a:r>
              <a:rPr lang="en" altLang="zh-TW" sz="2000" b="1" dirty="0"/>
              <a:t>W</a:t>
            </a:r>
            <a:r>
              <a:rPr lang="en" altLang="zh-TW" sz="2000" baseline="30000" dirty="0"/>
              <a:t>m</a:t>
            </a:r>
            <a:r>
              <a:rPr lang="en" altLang="zh-TW" sz="2000" dirty="0"/>
              <a:t>, </a:t>
            </a:r>
            <a:r>
              <a:rPr lang="el-GR" altLang="zh-TW" sz="2000" b="1" dirty="0"/>
              <a:t>ε</a:t>
            </a:r>
            <a:r>
              <a:rPr lang="en" altLang="zh-TW" sz="2000" baseline="30000" dirty="0"/>
              <a:t>m</a:t>
            </a:r>
            <a:r>
              <a:rPr lang="en" altLang="zh-TW" sz="2000" dirty="0"/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BB058C-736F-EE43-884E-87FA486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82" y="5248358"/>
            <a:ext cx="2302476" cy="3645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65E6C6-2D31-E545-9ADA-2394882CA786}"/>
              </a:ext>
            </a:extLst>
          </p:cNvPr>
          <p:cNvSpPr/>
          <p:nvPr/>
        </p:nvSpPr>
        <p:spPr>
          <a:xfrm>
            <a:off x="11416189" y="4639804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Z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A9701E-272C-F041-91F1-E626FCB38336}"/>
              </a:ext>
            </a:extLst>
          </p:cNvPr>
          <p:cNvSpPr/>
          <p:nvPr/>
        </p:nvSpPr>
        <p:spPr>
          <a:xfrm>
            <a:off x="10408954" y="3231851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0070C0"/>
                </a:solidFill>
              </a:rPr>
              <a:t>W</a:t>
            </a:r>
            <a:r>
              <a:rPr lang="en" altLang="zh-TW" baseline="30000" dirty="0">
                <a:solidFill>
                  <a:srgbClr val="0070C0"/>
                </a:solidFill>
              </a:rPr>
              <a:t>m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720391-417D-B24A-B052-22283DA7E5FD}"/>
              </a:ext>
            </a:extLst>
          </p:cNvPr>
          <p:cNvSpPr/>
          <p:nvPr/>
        </p:nvSpPr>
        <p:spPr>
          <a:xfrm>
            <a:off x="9599889" y="3231851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 err="1">
                <a:solidFill>
                  <a:srgbClr val="0070C0"/>
                </a:solidFill>
              </a:rPr>
              <a:t>Y</a:t>
            </a:r>
            <a:r>
              <a:rPr kumimoji="1" lang="en-US" altLang="zh-TW" baseline="30000" dirty="0" err="1">
                <a:solidFill>
                  <a:srgbClr val="0070C0"/>
                </a:solidFill>
              </a:rPr>
              <a:t>m</a:t>
            </a:r>
            <a:endParaRPr lang="zh-TW" altLang="en-US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23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Discussion and Summary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F55D38-F7CA-E04C-8CD3-78316EAD3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Different from other models for integrating different data types, MOFA</a:t>
            </a:r>
          </a:p>
          <a:p>
            <a:pPr lvl="1"/>
            <a:r>
              <a:rPr kumimoji="1" lang="en-US" altLang="zh-TW" sz="2000" dirty="0"/>
              <a:t>Provide interpretable reconstruction of the underlying factors.</a:t>
            </a:r>
          </a:p>
          <a:p>
            <a:pPr lvl="1"/>
            <a:r>
              <a:rPr kumimoji="1" lang="en-US" altLang="zh-TW" sz="2000" dirty="0"/>
              <a:t>Accommodate different data type and different patterns of missing data.</a:t>
            </a:r>
            <a:endParaRPr kumimoji="1" lang="en-US" altLang="zh-TW" dirty="0"/>
          </a:p>
          <a:p>
            <a:r>
              <a:rPr kumimoji="1" lang="en-US" altLang="zh-TW" sz="2400" dirty="0"/>
              <a:t>Challenges for MOFA:</a:t>
            </a:r>
            <a:endParaRPr kumimoji="1" lang="en-US" altLang="zh-TW" sz="1600" dirty="0"/>
          </a:p>
          <a:p>
            <a:pPr lvl="1"/>
            <a:r>
              <a:rPr kumimoji="1" lang="en-US" altLang="zh-TW" sz="2000" dirty="0">
                <a:sym typeface="Wingdings" pitchFamily="2" charset="2"/>
              </a:rPr>
              <a:t>Miss strong non-linear relationships between features and across data types.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 Non-linear extensions of MOFA. (Model complexity, computational 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     efficiency and interpretability decrease)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 New likelihood and noise models needed.</a:t>
            </a:r>
          </a:p>
          <a:p>
            <a:pPr marL="457200" lvl="1" indent="0">
              <a:buNone/>
            </a:pPr>
            <a:r>
              <a:rPr kumimoji="1" lang="en-US" altLang="zh-TW" sz="2000" dirty="0">
                <a:sym typeface="Wingdings" pitchFamily="2" charset="2"/>
              </a:rPr>
              <a:t>     Bayesian treatment could be considered.</a:t>
            </a:r>
          </a:p>
          <a:p>
            <a:pPr lvl="1"/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784744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F0D78-3952-F547-B6B5-C55A00B1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Thank You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7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</p:spPr>
            <p:txBody>
              <a:bodyPr>
                <a:normAutofit/>
              </a:bodyPr>
              <a:lstStyle/>
              <a:p>
                <a:r>
                  <a:rPr lang="en" altLang="zh-TW" sz="2400" dirty="0"/>
                  <a:t>Models for Gaussian data:</a:t>
                </a:r>
                <a:endParaRPr lang="en" altLang="zh-TW" sz="2000" dirty="0"/>
              </a:p>
              <a:p>
                <a:pPr lvl="1"/>
                <a:r>
                  <a:rPr lang="en" altLang="zh-TW" sz="2000" dirty="0"/>
                  <a:t>Likelihood function:</a:t>
                </a:r>
                <a:r>
                  <a:rPr lang="en" altLang="zh-TW" sz="1600" dirty="0"/>
                  <a:t> </a:t>
                </a:r>
              </a:p>
              <a:p>
                <a:pPr lvl="1"/>
                <a:endParaRPr lang="en" altLang="zh-TW" sz="1600" dirty="0"/>
              </a:p>
              <a:p>
                <a:pPr lvl="2"/>
                <a:r>
                  <a:rPr lang="en" altLang="zh-TW" sz="1600" dirty="0"/>
                  <a:t>     : The d-</a:t>
                </a:r>
                <a:r>
                  <a:rPr lang="en" altLang="zh-TW" sz="1600" dirty="0" err="1"/>
                  <a:t>th</a:t>
                </a:r>
                <a:r>
                  <a:rPr lang="en" altLang="zh-TW" sz="1600" dirty="0"/>
                  <a:t> row of the loading matrix.</a:t>
                </a:r>
              </a:p>
              <a:p>
                <a:pPr lvl="2"/>
                <a:r>
                  <a:rPr lang="en" altLang="zh-TW" sz="1600" dirty="0"/>
                  <a:t>     : The precision of the noise. </a:t>
                </a:r>
              </a:p>
              <a:p>
                <a:pPr lvl="1"/>
                <a:r>
                  <a:rPr lang="en" altLang="zh-TW" sz="2000" dirty="0"/>
                  <a:t>Prior dist. for </a:t>
                </a:r>
                <a:r>
                  <a:rPr kumimoji="1" lang="en-US" altLang="zh-TW" sz="2000" b="1" dirty="0"/>
                  <a:t>Z </a:t>
                </a:r>
                <a:r>
                  <a:rPr lang="en" altLang="zh-TW" sz="2000" dirty="0"/>
                  <a:t>,      :</a:t>
                </a:r>
              </a:p>
              <a:p>
                <a:pPr lvl="2"/>
                <a:endParaRPr lang="en" altLang="zh-TW" sz="1600" dirty="0"/>
              </a:p>
              <a:p>
                <a:pPr marL="457200" lvl="1" indent="0">
                  <a:buNone/>
                </a:pPr>
                <a:endParaRPr lang="en" altLang="zh-TW" sz="2000" dirty="0"/>
              </a:p>
              <a:p>
                <a:pPr lvl="1"/>
                <a:r>
                  <a:rPr lang="en" altLang="zh-TW" sz="2000" dirty="0"/>
                  <a:t>Prior dist. for       :</a:t>
                </a:r>
              </a:p>
              <a:p>
                <a:pPr lvl="2"/>
                <a:r>
                  <a:rPr lang="en" altLang="zh-TW" sz="1600" dirty="0"/>
                  <a:t>Reparameterization: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𝑑𝑘</m:t>
                        </m:r>
                      </m:sub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sz="1600" dirty="0"/>
                  <a:t> =   =  </a:t>
                </a:r>
              </a:p>
              <a:p>
                <a:pPr lvl="2"/>
                <a:r>
                  <a:rPr lang="en" altLang="zh-TW" sz="1600" dirty="0"/>
                  <a:t>The factor- and view-wise sparsity: </a:t>
                </a:r>
                <a:r>
                  <a:rPr lang="en" altLang="zh-TW" sz="1600" dirty="0">
                    <a:solidFill>
                      <a:srgbClr val="FF0000"/>
                    </a:solidFill>
                  </a:rPr>
                  <a:t>ARD prior </a:t>
                </a:r>
                <a:r>
                  <a:rPr lang="en" altLang="zh-TW" sz="1600" dirty="0"/>
                  <a:t>(Identify which factor is active in which view.)</a:t>
                </a:r>
                <a:endParaRPr lang="en" altLang="zh-TW" sz="1600" dirty="0">
                  <a:solidFill>
                    <a:srgbClr val="FF0000"/>
                  </a:solidFill>
                </a:endParaRPr>
              </a:p>
              <a:p>
                <a:pPr lvl="3"/>
                <a:r>
                  <a:rPr lang="en" altLang="zh-TW" sz="1600" dirty="0"/>
                  <a:t>Disentangle the sources of variability among different assays. </a:t>
                </a:r>
              </a:p>
              <a:p>
                <a:pPr lvl="2"/>
                <a:r>
                  <a:rPr lang="en" altLang="zh-TW" sz="1600" dirty="0"/>
                  <a:t>The feature-wise sparsity (second layer): </a:t>
                </a:r>
                <a:r>
                  <a:rPr lang="en" altLang="zh-TW" sz="1600" dirty="0">
                    <a:solidFill>
                      <a:srgbClr val="0070C0"/>
                    </a:solidFill>
                  </a:rPr>
                  <a:t>spike-and-slab prior</a:t>
                </a:r>
                <a:r>
                  <a:rPr lang="en" altLang="zh-TW" sz="1600" dirty="0"/>
                  <a:t> (Result in a small number of features activate.)</a:t>
                </a:r>
              </a:p>
              <a:p>
                <a:pPr lvl="3"/>
                <a:r>
                  <a:rPr lang="en" altLang="zh-TW" sz="1600" dirty="0"/>
                  <a:t>This relies on the assumption that biological sources of variability are typically sparse.</a:t>
                </a:r>
              </a:p>
              <a:p>
                <a:pPr lvl="3"/>
                <a:endParaRPr lang="en" altLang="zh-TW" sz="1600" dirty="0"/>
              </a:p>
              <a:p>
                <a:pPr lvl="3"/>
                <a:endParaRPr lang="en" altLang="zh-TW" sz="1600" dirty="0"/>
              </a:p>
              <a:p>
                <a:pPr lvl="3"/>
                <a:r>
                  <a:rPr lang="en" altLang="zh-TW" sz="1600" dirty="0"/>
                  <a:t>Hyper-prior:</a:t>
                </a:r>
              </a:p>
              <a:p>
                <a:pPr lvl="3"/>
                <a:endParaRPr lang="en" altLang="zh-TW" sz="16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  <a:blipFill>
                <a:blip r:embed="rId2"/>
                <a:stretch>
                  <a:fillRect l="-714" t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D1C73FDB-1ED2-C241-9972-AB640B67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62" y="1812152"/>
            <a:ext cx="3403600" cy="317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E9E536-016E-6C4E-B254-FE8B1CF8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81" y="2191437"/>
            <a:ext cx="355600" cy="254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244E59-95BC-9A41-ADB8-9A7CCF08B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63" y="2462349"/>
            <a:ext cx="355600" cy="228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956DBE-273A-9449-8CD5-5C7D58A11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819" y="2420723"/>
            <a:ext cx="2092754" cy="3219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1F3308-A75F-DA49-9A06-8A6EBD603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544" y="2935560"/>
            <a:ext cx="2324100" cy="67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946603-EBA5-5A49-8A71-80606B88D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281" y="2780442"/>
            <a:ext cx="355600" cy="228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9C04E8-2AAB-EA47-AE61-65B30142B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27" y="3756014"/>
            <a:ext cx="355600" cy="254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480C488-1CB3-0248-931A-68C52B0A3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930" y="4041401"/>
            <a:ext cx="698500" cy="29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28FC6B6-ABBF-CE43-BA4B-31F4383AD782}"/>
                  </a:ext>
                </a:extLst>
              </p:cNvPr>
              <p:cNvSpPr/>
              <p:nvPr/>
            </p:nvSpPr>
            <p:spPr>
              <a:xfrm>
                <a:off x="2985780" y="5420522"/>
                <a:ext cx="4605748" cy="614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  <m:e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TW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𝐵𝑒𝑟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28FC6B6-ABBF-CE43-BA4B-31F4383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80" y="5420522"/>
                <a:ext cx="4605748" cy="614079"/>
              </a:xfrm>
              <a:prstGeom prst="rect">
                <a:avLst/>
              </a:prstGeom>
              <a:blipFill>
                <a:blip r:embed="rId9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2D0AD7-31E4-534D-A3C8-34C48AF66799}"/>
                  </a:ext>
                </a:extLst>
              </p:cNvPr>
              <p:cNvSpPr/>
              <p:nvPr/>
            </p:nvSpPr>
            <p:spPr>
              <a:xfrm>
                <a:off x="2985780" y="6269579"/>
                <a:ext cx="587603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𝐺𝑎𝑚𝑚𝑎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2D0AD7-31E4-534D-A3C8-34C48AF66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80" y="6269579"/>
                <a:ext cx="5876032" cy="391902"/>
              </a:xfrm>
              <a:prstGeom prst="rect">
                <a:avLst/>
              </a:prstGeom>
              <a:blipFill>
                <a:blip r:embed="rId10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73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6785"/>
                <a:ext cx="11143129" cy="6084285"/>
              </a:xfrm>
            </p:spPr>
            <p:txBody>
              <a:bodyPr>
                <a:normAutofit/>
              </a:bodyPr>
              <a:lstStyle/>
              <a:p>
                <a:r>
                  <a:rPr lang="en" altLang="zh-TW" sz="2400" dirty="0"/>
                  <a:t>Models for Gaussian data:</a:t>
                </a:r>
                <a:endParaRPr lang="en" altLang="zh-TW" sz="2000" dirty="0"/>
              </a:p>
              <a:p>
                <a:pPr lvl="1"/>
                <a:r>
                  <a:rPr lang="en" altLang="zh-TW" sz="2000" dirty="0"/>
                  <a:t>Hyper-parameter:                                                          </a:t>
                </a:r>
                <a:r>
                  <a:rPr lang="en" altLang="zh-TW" sz="2000" dirty="0">
                    <a:sym typeface="Wingdings" pitchFamily="2" charset="2"/>
                  </a:rPr>
                  <a:t></a:t>
                </a:r>
                <a:r>
                  <a:rPr lang="en" altLang="zh-TW" sz="2000" dirty="0"/>
                  <a:t>   Uninformative prior </a:t>
                </a:r>
                <a:r>
                  <a:rPr lang="en" altLang="zh-TW" sz="2000" dirty="0">
                    <a:sym typeface="Wingdings" pitchFamily="2" charset="2"/>
                  </a:rPr>
                  <a:t> Inactivated factor</a:t>
                </a:r>
                <a:endParaRPr lang="en" altLang="zh-TW" sz="2000" dirty="0"/>
              </a:p>
              <a:p>
                <a:pPr lvl="1"/>
                <a:r>
                  <a:rPr lang="en" altLang="zh-TW" sz="2000" dirty="0"/>
                  <a:t>Meaning of the parameter: </a:t>
                </a:r>
              </a:p>
              <a:p>
                <a:pPr lvl="2"/>
                <a:r>
                  <a:rPr lang="en" altLang="zh-TW" sz="1600" dirty="0"/>
                  <a:t>        </a:t>
                </a:r>
              </a:p>
              <a:p>
                <a:pPr lvl="2"/>
                <a:r>
                  <a:rPr lang="en" altLang="zh-TW" sz="1600" dirty="0"/>
                  <a:t>       </a:t>
                </a:r>
              </a:p>
              <a:p>
                <a:pPr lvl="3"/>
                <a:r>
                  <a:rPr lang="en" altLang="zh-TW" dirty="0"/>
                  <a:t>Factors that do not explain variation in any data set (inactive factors) :</a:t>
                </a:r>
              </a:p>
              <a:p>
                <a:pPr lvl="4"/>
                <a:r>
                  <a:rPr lang="en" altLang="zh-TW" dirty="0"/>
                  <a:t>All values in the corresponding columns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altLang="zh-TW" dirty="0"/>
                  <a:t> </a:t>
                </a:r>
                <a:r>
                  <a:rPr lang="en" altLang="zh-TW" dirty="0"/>
                  <a:t>are large. </a:t>
                </a:r>
                <a:r>
                  <a:rPr lang="en" altLang="zh-TW" dirty="0">
                    <a:sym typeface="Wingdings" pitchFamily="2" charset="2"/>
                  </a:rPr>
                  <a:t> </a:t>
                </a:r>
                <a:r>
                  <a:rPr lang="en" altLang="zh-TW" dirty="0" err="1">
                    <a:sym typeface="Wingdings" pitchFamily="2" charset="2"/>
                  </a:rPr>
                  <a:t>Rremove</a:t>
                </a:r>
                <a:r>
                  <a:rPr lang="en" altLang="zh-TW" dirty="0">
                    <a:sym typeface="Wingdings" pitchFamily="2" charset="2"/>
                  </a:rPr>
                  <a:t> factor</a:t>
                </a:r>
                <a:endParaRPr lang="en" altLang="zh-TW" dirty="0"/>
              </a:p>
              <a:p>
                <a:pPr lvl="3"/>
                <a:r>
                  <a:rPr lang="en" altLang="zh-TW" dirty="0"/>
                  <a:t>Factors that explain variation in all data sets (fully shared factors) :</a:t>
                </a:r>
              </a:p>
              <a:p>
                <a:pPr lvl="4"/>
                <a:r>
                  <a:rPr lang="en" altLang="zh-TW" dirty="0"/>
                  <a:t>All M values in the corresponding columns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altLang="zh-TW" dirty="0"/>
                  <a:t> </a:t>
                </a:r>
                <a:r>
                  <a:rPr lang="en" altLang="zh-TW" dirty="0"/>
                  <a:t>are small.</a:t>
                </a:r>
              </a:p>
              <a:p>
                <a:pPr lvl="3"/>
                <a:r>
                  <a:rPr lang="en" altLang="zh-TW" dirty="0"/>
                  <a:t>Factors that explain variation in a single data set (unique factors) :</a:t>
                </a:r>
              </a:p>
              <a:p>
                <a:pPr lvl="4"/>
                <a:r>
                  <a:rPr lang="en" altLang="zh-TW" dirty="0"/>
                  <a:t>All values in the corresponding columns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dirty="0"/>
                  <a:t>are very large, except one.</a:t>
                </a:r>
              </a:p>
              <a:p>
                <a:pPr lvl="3"/>
                <a:r>
                  <a:rPr lang="en" altLang="zh-TW" dirty="0"/>
                  <a:t>Factors that explain variation in a subset of data sets (partially shared factors) :</a:t>
                </a:r>
              </a:p>
              <a:p>
                <a:pPr lvl="4"/>
                <a:r>
                  <a:rPr lang="en" altLang="zh-TW" dirty="0"/>
                  <a:t>Some values in the corresponding columns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altLang="zh-TW" dirty="0"/>
                  <a:t> </a:t>
                </a:r>
                <a:r>
                  <a:rPr lang="en" altLang="zh-TW" dirty="0"/>
                  <a:t>are very large whereas others are small.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dirty="0"/>
                  <a:t>: Feature-wise sparsity level of factor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TW" dirty="0"/>
                  <a:t> in view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zh-TW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" altLang="zh-TW" dirty="0"/>
                  <a:t>: The control of the strength of factor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TW" dirty="0"/>
                  <a:t> in view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zh-TW" dirty="0"/>
                  <a:t>.</a:t>
                </a: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6785"/>
                <a:ext cx="11143129" cy="6084285"/>
              </a:xfrm>
              <a:blipFill>
                <a:blip r:embed="rId2"/>
                <a:stretch>
                  <a:fillRect l="-683" t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2D0AD7-31E4-534D-A3C8-34C48AF66799}"/>
                  </a:ext>
                </a:extLst>
              </p:cNvPr>
              <p:cNvSpPr/>
              <p:nvPr/>
            </p:nvSpPr>
            <p:spPr>
              <a:xfrm>
                <a:off x="3523664" y="1509321"/>
                <a:ext cx="3257751" cy="389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2D0AD7-31E4-534D-A3C8-34C48AF66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64" y="1509321"/>
                <a:ext cx="3257751" cy="389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7A484B-46FD-B544-97E4-9E1DEC9780C5}"/>
                  </a:ext>
                </a:extLst>
              </p:cNvPr>
              <p:cNvSpPr/>
              <p:nvPr/>
            </p:nvSpPr>
            <p:spPr>
              <a:xfrm>
                <a:off x="1976059" y="2156659"/>
                <a:ext cx="100052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dirty="0"/>
                  <a:t> close to 0 </a:t>
                </a:r>
                <a:r>
                  <a:rPr lang="en-US" altLang="zh-TW" dirty="0">
                    <a:solidFill>
                      <a:schemeClr val="accent2">
                        <a:lumMod val="50000"/>
                      </a:schemeClr>
                    </a:solidFill>
                  </a:rPr>
                  <a:t>(1)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ym typeface="Wingdings" pitchFamily="2" charset="2"/>
                  </a:rPr>
                  <a:t> </a:t>
                </a:r>
                <a:r>
                  <a:rPr lang="en" altLang="zh-TW" dirty="0"/>
                  <a:t>Most of the weights of factor k in view m are shrunk to 0.</a:t>
                </a:r>
                <a:r>
                  <a:rPr lang="en-US" altLang="zh-TW" dirty="0"/>
                  <a:t>  </a:t>
                </a:r>
                <a:r>
                  <a:rPr lang="en-US" altLang="zh-TW" dirty="0">
                    <a:sym typeface="Wingdings" pitchFamily="2" charset="2"/>
                  </a:rPr>
                  <a:t> </a:t>
                </a:r>
                <a:r>
                  <a:rPr lang="en" altLang="zh-TW" dirty="0">
                    <a:sym typeface="Wingdings" pitchFamily="2" charset="2"/>
                  </a:rPr>
                  <a:t>A</a:t>
                </a:r>
                <a:r>
                  <a:rPr lang="en" altLang="zh-TW" dirty="0"/>
                  <a:t> </a:t>
                </a:r>
                <a:r>
                  <a:rPr lang="en" altLang="zh-TW" dirty="0">
                    <a:solidFill>
                      <a:schemeClr val="accent2">
                        <a:lumMod val="50000"/>
                      </a:schemeClr>
                    </a:solidFill>
                  </a:rPr>
                  <a:t>(non)</a:t>
                </a:r>
                <a:r>
                  <a:rPr lang="en" altLang="zh-TW" dirty="0"/>
                  <a:t> sparse factor.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7A484B-46FD-B544-97E4-9E1DEC978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059" y="2156659"/>
                <a:ext cx="10005270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B93DF9-6188-3D40-A611-86D8030AB695}"/>
                  </a:ext>
                </a:extLst>
              </p:cNvPr>
              <p:cNvSpPr/>
              <p:nvPr/>
            </p:nvSpPr>
            <p:spPr>
              <a:xfrm>
                <a:off x="1971924" y="2448901"/>
                <a:ext cx="2776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has four types: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2B93DF9-6188-3D40-A611-86D8030AB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24" y="2448901"/>
                <a:ext cx="2776273" cy="369332"/>
              </a:xfrm>
              <a:prstGeom prst="rect">
                <a:avLst/>
              </a:prstGeom>
              <a:blipFill>
                <a:blip r:embed="rId5"/>
                <a:stretch>
                  <a:fillRect t="-6667" r="-455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1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5B4F5F-D27B-214C-92A4-5A1418B8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7" y="1471397"/>
            <a:ext cx="7338013" cy="52655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C1DBC93-D4FA-1D4C-8257-20FA69DE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𝐿𝑖𝑘𝑒𝑙𝑖h𝑜𝑜𝑑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𝑃𝑟𝑖𝑜𝑟</m:t>
                    </m:r>
                  </m:oMath>
                </a14:m>
                <a:r>
                  <a:rPr lang="en" altLang="zh-TW" sz="2000" dirty="0"/>
                  <a:t> </a:t>
                </a:r>
                <a:r>
                  <a:rPr lang="en" altLang="zh-TW" sz="2400" dirty="0"/>
                  <a:t>(Gaussian data)</a:t>
                </a:r>
                <a:endParaRPr lang="en" altLang="zh-TW" sz="20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E9288F32-6DAF-3C4A-ADCF-D1D7F0D11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6785"/>
                <a:ext cx="10659035" cy="6084285"/>
              </a:xfrm>
              <a:blipFill>
                <a:blip r:embed="rId3"/>
                <a:stretch>
                  <a:fillRect l="-714" t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B6D7D21-AB33-C841-90EE-07BB6525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7" y="2350621"/>
            <a:ext cx="4546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4267</TotalTime>
  <Words>4273</Words>
  <Application>Microsoft Macintosh PowerPoint</Application>
  <PresentationFormat>寬螢幕</PresentationFormat>
  <Paragraphs>592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4" baseType="lpstr">
      <vt:lpstr>新細明體</vt:lpstr>
      <vt:lpstr>AdvOT61678bbb.B</vt:lpstr>
      <vt:lpstr>AdvOTa293a443</vt:lpstr>
      <vt:lpstr>AdvSlimb</vt:lpstr>
      <vt:lpstr>AdvStPro</vt:lpstr>
      <vt:lpstr>ArialMT</vt:lpstr>
      <vt:lpstr>Arial</vt:lpstr>
      <vt:lpstr>Calibri</vt:lpstr>
      <vt:lpstr>Calibri Light</vt:lpstr>
      <vt:lpstr>Cambria Math</vt:lpstr>
      <vt:lpstr>Gautami</vt:lpstr>
      <vt:lpstr>Wingdings</vt:lpstr>
      <vt:lpstr>Office 佈景主題</vt:lpstr>
      <vt:lpstr>Multi-Omics Factor Analysis a framework for unsupervised integration of multi-omics data sets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PowerPoint 簡報</vt:lpstr>
      <vt:lpstr>Methods</vt:lpstr>
      <vt:lpstr>Methods</vt:lpstr>
      <vt:lpstr>Simulation</vt:lpstr>
      <vt:lpstr>Simulation</vt:lpstr>
      <vt:lpstr>Simulation</vt:lpstr>
      <vt:lpstr>Simulation</vt:lpstr>
      <vt:lpstr>Simulation</vt:lpstr>
      <vt:lpstr>Simulation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PowerPoint 簡報</vt:lpstr>
      <vt:lpstr>PowerPoint 簡報</vt:lpstr>
      <vt:lpstr>Real Data Analysis – CLL </vt:lpstr>
      <vt:lpstr>PowerPoint 簡報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CLL </vt:lpstr>
      <vt:lpstr>Real Data Analysis – Single Cell Data </vt:lpstr>
      <vt:lpstr>Real Data Analysis – Single Cell Data </vt:lpstr>
      <vt:lpstr>Real Data Analysis – Single Cell Data </vt:lpstr>
      <vt:lpstr>Real Data Analysis – Single Cell Data </vt:lpstr>
      <vt:lpstr>Real Data Analysis – Single Cell Data </vt:lpstr>
      <vt:lpstr>Discussion and Summary</vt:lpstr>
      <vt:lpstr>Discussion and Summary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Multi-Omics Factor Analysis</dc:title>
  <dc:creator>何奇軒</dc:creator>
  <cp:lastModifiedBy>何奇軒</cp:lastModifiedBy>
  <cp:revision>278</cp:revision>
  <dcterms:created xsi:type="dcterms:W3CDTF">2020-02-29T09:50:46Z</dcterms:created>
  <dcterms:modified xsi:type="dcterms:W3CDTF">2020-06-21T11:33:52Z</dcterms:modified>
</cp:coreProperties>
</file>